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handoutMasterIdLst>
    <p:handoutMasterId r:id="rId31"/>
  </p:handoutMasterIdLst>
  <p:sldIdLst>
    <p:sldId id="895" r:id="rId2"/>
    <p:sldId id="896" r:id="rId3"/>
    <p:sldId id="935" r:id="rId4"/>
    <p:sldId id="936" r:id="rId5"/>
    <p:sldId id="927" r:id="rId6"/>
    <p:sldId id="937" r:id="rId7"/>
    <p:sldId id="939" r:id="rId8"/>
    <p:sldId id="940" r:id="rId9"/>
    <p:sldId id="941" r:id="rId10"/>
    <p:sldId id="945" r:id="rId11"/>
    <p:sldId id="946" r:id="rId12"/>
    <p:sldId id="947" r:id="rId13"/>
    <p:sldId id="902" r:id="rId14"/>
    <p:sldId id="933" r:id="rId15"/>
    <p:sldId id="905" r:id="rId16"/>
    <p:sldId id="932" r:id="rId17"/>
    <p:sldId id="949" r:id="rId18"/>
    <p:sldId id="950" r:id="rId19"/>
    <p:sldId id="942" r:id="rId20"/>
    <p:sldId id="931" r:id="rId21"/>
    <p:sldId id="948" r:id="rId22"/>
    <p:sldId id="951" r:id="rId23"/>
    <p:sldId id="954" r:id="rId24"/>
    <p:sldId id="943" r:id="rId25"/>
    <p:sldId id="925" r:id="rId26"/>
    <p:sldId id="944" r:id="rId27"/>
    <p:sldId id="953" r:id="rId28"/>
    <p:sldId id="921" r:id="rId29"/>
  </p:sldIdLst>
  <p:sldSz cx="9144000" cy="5143500" type="screen16x9"/>
  <p:notesSz cx="6858000" cy="9144000"/>
  <p:embeddedFontLst>
    <p:embeddedFont>
      <p:font typeface="Raleway Light" panose="020B0604020202020204" charset="-52"/>
      <p:regular r:id="rId32"/>
    </p:embeddedFont>
    <p:embeddedFont>
      <p:font typeface="Calibri Light" panose="020F0302020204030204" pitchFamily="34" charset="0"/>
      <p:regular r:id="rId33"/>
      <p:italic r:id="rId34"/>
    </p:embeddedFont>
    <p:embeddedFont>
      <p:font typeface="Tahoma" panose="020B0604030504040204" pitchFamily="34" charset="0"/>
      <p:regular r:id="rId35"/>
      <p:bold r:id="rId36"/>
    </p:embeddedFont>
    <p:embeddedFont>
      <p:font typeface="Roboto Light" panose="020B0604020202020204" charset="0"/>
      <p:regular r:id="rId37"/>
      <p:italic r:id="rId38"/>
    </p:embeddedFont>
    <p:embeddedFont>
      <p:font typeface="Calibri" panose="020F0502020204030204" pitchFamily="34" charset="0"/>
      <p:regular r:id="rId39"/>
      <p:bold r:id="rId40"/>
      <p:italic r:id="rId41"/>
      <p:boldItalic r:id="rId42"/>
    </p:embeddedFont>
    <p:embeddedFont>
      <p:font typeface="Raleway" panose="020B0604020202020204"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3166"/>
    <a:srgbClr val="FFFF99"/>
    <a:srgbClr val="D15B9E"/>
    <a:srgbClr val="BD39A4"/>
    <a:srgbClr val="FFCCCC"/>
    <a:srgbClr val="800000"/>
    <a:srgbClr val="3E9AEE"/>
    <a:srgbClr val="CC0000"/>
    <a:srgbClr val="FF8FE2"/>
    <a:srgbClr val="DEA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60" autoAdjust="0"/>
    <p:restoredTop sz="96586" autoAdjust="0"/>
  </p:normalViewPr>
  <p:slideViewPr>
    <p:cSldViewPr snapToGrid="0" snapToObjects="1">
      <p:cViewPr varScale="1">
        <p:scale>
          <a:sx n="61" d="100"/>
          <a:sy n="61" d="100"/>
        </p:scale>
        <p:origin x="720" y="72"/>
      </p:cViewPr>
      <p:guideLst>
        <p:guide orient="horz" pos="1620"/>
        <p:guide pos="2880"/>
      </p:guideLst>
    </p:cSldViewPr>
  </p:slideViewPr>
  <p:notesTextViewPr>
    <p:cViewPr>
      <p:scale>
        <a:sx n="200" d="100"/>
        <a:sy n="200" d="100"/>
      </p:scale>
      <p:origin x="0" y="0"/>
    </p:cViewPr>
  </p:notesTextViewPr>
  <p:sorterViewPr>
    <p:cViewPr>
      <p:scale>
        <a:sx n="98" d="100"/>
        <a:sy n="98" d="100"/>
      </p:scale>
      <p:origin x="0" y="-44154"/>
    </p:cViewPr>
  </p:sorterViewPr>
  <p:notesViewPr>
    <p:cSldViewPr snapToGrid="0" snapToObjects="1">
      <p:cViewPr varScale="1">
        <p:scale>
          <a:sx n="97" d="100"/>
          <a:sy n="97"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0A83A8-2E45-0548-B3C9-C096518BCF82}" type="datetimeFigureOut">
              <a:rPr lang="en-US" smtClean="0"/>
              <a:t>10/12/2018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028E8-0986-2C48-A24F-782A77C255B6}" type="slidenum">
              <a:rPr lang="en-US" smtClean="0"/>
              <a:t>‹#›</a:t>
            </a:fld>
            <a:endParaRPr lang="en-US" dirty="0"/>
          </a:p>
        </p:txBody>
      </p:sp>
    </p:spTree>
    <p:extLst>
      <p:ext uri="{BB962C8B-B14F-4D97-AF65-F5344CB8AC3E}">
        <p14:creationId xmlns:p14="http://schemas.microsoft.com/office/powerpoint/2010/main" val="27051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94DD2-0DDA-C24C-A772-AE987C62F897}" type="datetimeFigureOut">
              <a:rPr lang="en-US" smtClean="0"/>
              <a:t>10/12/2018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4DC8D-BEC2-D34A-81E1-6AC3BD4AB132}" type="slidenum">
              <a:rPr lang="en-US" smtClean="0"/>
              <a:t>‹#›</a:t>
            </a:fld>
            <a:endParaRPr lang="en-US" dirty="0"/>
          </a:p>
        </p:txBody>
      </p:sp>
    </p:spTree>
    <p:extLst>
      <p:ext uri="{BB962C8B-B14F-4D97-AF65-F5344CB8AC3E}">
        <p14:creationId xmlns:p14="http://schemas.microsoft.com/office/powerpoint/2010/main" val="758253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624DC8D-BEC2-D34A-81E1-6AC3BD4AB132}" type="slidenum">
              <a:rPr lang="en-US" smtClean="0"/>
              <a:t>1</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Your diet may be lacking an important nutrient for your health: dietary fiber</a:t>
            </a:r>
            <a:r>
              <a:rPr lang="en-US" baseline="0" dirty="0" smtClean="0"/>
              <a:t> (daily value – 25 g per day). The goal is to get 100% of the Daily Value for dietary fiber on most days.*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a 8 year study conducted in 1991, cereal fiber intake was found to be related to a decrease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risk of type 2 diabetes</a:t>
            </a:r>
            <a:r>
              <a:rPr lang="en-US" sz="1200" kern="1200" baseline="0" dirty="0" smtClean="0">
                <a:solidFill>
                  <a:schemeClr val="tx1"/>
                </a:solidFill>
                <a:effectLst/>
                <a:latin typeface="+mn-lt"/>
                <a:ea typeface="+mn-ea"/>
                <a:cs typeface="+mn-cs"/>
              </a:rPr>
              <a:t> in younger and middle-aged women</a:t>
            </a:r>
            <a:r>
              <a:rPr lang="en-US" sz="120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a study published in the </a:t>
            </a:r>
            <a:r>
              <a:rPr lang="ru-RU" sz="1200" kern="1200" dirty="0" smtClean="0">
                <a:solidFill>
                  <a:schemeClr val="tx1"/>
                </a:solidFill>
                <a:effectLst/>
                <a:latin typeface="+mn-lt"/>
                <a:ea typeface="+mn-ea"/>
                <a:cs typeface="+mn-cs"/>
              </a:rPr>
              <a:t>British Medical Journal</a:t>
            </a:r>
            <a:r>
              <a:rPr lang="en-US" sz="1200" kern="1200" dirty="0" smtClean="0">
                <a:solidFill>
                  <a:schemeClr val="tx1"/>
                </a:solidFill>
                <a:effectLst/>
                <a:latin typeface="+mn-lt"/>
                <a:ea typeface="+mn-ea"/>
                <a:cs typeface="+mn-cs"/>
              </a:rPr>
              <a:t>, “</a:t>
            </a:r>
            <a:r>
              <a:rPr lang="en-US" dirty="0" smtClean="0"/>
              <a:t>A high intake of dietary </a:t>
            </a:r>
            <a:r>
              <a:rPr lang="en-US" dirty="0" err="1" smtClean="0"/>
              <a:t>fibre</a:t>
            </a:r>
            <a:r>
              <a:rPr lang="en-US" dirty="0" smtClean="0"/>
              <a:t>, in particular cereal </a:t>
            </a:r>
            <a:r>
              <a:rPr lang="en-US" dirty="0" err="1" smtClean="0"/>
              <a:t>fibre</a:t>
            </a:r>
            <a:r>
              <a:rPr lang="en-US" dirty="0" smtClean="0"/>
              <a:t> and whole grains, was associated with a reduced risk of colorectal cancer.” </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*https://www.accessdata.fda.gov/scripts/InteractiveNutritionFactsLabel/factsheets/Dietary_Fiber.pdf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**https://www.ncbi.nlm.nih.gov/pubmed/15277155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***http://www.bmj.com/content/bmj/343/bmj.d6617.full.pdf</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10</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Fiber also plays a vital role in improving the effectiveness of the gastrointestinal system,</a:t>
            </a:r>
            <a:r>
              <a:rPr lang="en-US" sz="1200" b="0" i="0" kern="1200" baseline="0" dirty="0" smtClean="0">
                <a:solidFill>
                  <a:schemeClr val="tx1"/>
                </a:solidFill>
                <a:effectLst/>
                <a:latin typeface="+mn-lt"/>
                <a:ea typeface="+mn-ea"/>
                <a:cs typeface="+mn-cs"/>
              </a:rPr>
              <a:t> it helps to remove heavy metals, toxins and slags because their buildup in the body can lead to various health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effectLst/>
                <a:latin typeface="+mn-lt"/>
                <a:ea typeface="+mn-ea"/>
                <a:cs typeface="+mn-cs"/>
              </a:rPr>
              <a:t/>
            </a:r>
            <a:br>
              <a:rPr lang="ru-RU" sz="1200" kern="1200" baseline="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Toxins and slags lead</a:t>
            </a:r>
            <a:r>
              <a:rPr lang="en-US" sz="1200" b="0" i="0" kern="1200" baseline="0" dirty="0" smtClean="0">
                <a:solidFill>
                  <a:schemeClr val="tx1"/>
                </a:solidFill>
                <a:effectLst/>
                <a:latin typeface="+mn-lt"/>
                <a:ea typeface="+mn-ea"/>
                <a:cs typeface="+mn-cs"/>
              </a:rPr>
              <a:t> to metabolic disturbances in the body, which mainly affect our skin.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Any “beauty diet” is based on eating products high in fiber</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Moreover, foods rich in fiber contain vitamins and amino acids, which contribute to beautiful skin, firm nails and shiny hair.</a:t>
            </a: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11</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Scientists from Europe, USA and Canada have known that a fiber-rich diet is useful for</a:t>
            </a:r>
            <a:r>
              <a:rPr lang="en-US" sz="1200" b="0" i="0" kern="1200" baseline="0" dirty="0" smtClean="0">
                <a:solidFill>
                  <a:schemeClr val="tx1"/>
                </a:solidFill>
                <a:effectLst/>
                <a:latin typeface="+mn-lt"/>
                <a:ea typeface="+mn-ea"/>
                <a:cs typeface="+mn-cs"/>
              </a:rPr>
              <a:t> maintaining weight</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Fiber-rich foods not only fill you up faster and keep you satisfied longer, they also prevent your body from absorbing some of the calories in the foods you eat</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That’s why regular intake of fiber will help to maintain you body weight and improve your body health.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It is also very important to drink enough water</a:t>
            </a:r>
            <a:r>
              <a:rPr lang="ru-RU" sz="1200" b="0" i="0" kern="1200" baseline="0" dirty="0" smtClean="0">
                <a:solidFill>
                  <a:schemeClr val="tx1"/>
                </a:solidFill>
                <a:effectLst/>
                <a:latin typeface="+mn-lt"/>
                <a:ea typeface="+mn-ea"/>
                <a:cs typeface="+mn-cs"/>
              </a:rPr>
              <a:t>!</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There is no doubt that fiber is a vital part of proper nutrition.</a:t>
            </a:r>
            <a:endParaRPr lang="ru-RU" sz="1200"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12</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13</a:t>
            </a:fld>
            <a:endParaRPr lang="en-US" dirty="0"/>
          </a:p>
        </p:txBody>
      </p:sp>
    </p:spTree>
    <p:extLst>
      <p:ext uri="{BB962C8B-B14F-4D97-AF65-F5344CB8AC3E}">
        <p14:creationId xmlns:p14="http://schemas.microsoft.com/office/powerpoint/2010/main" val="146266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kern="1200" dirty="0" smtClean="0">
                <a:solidFill>
                  <a:schemeClr val="tx1"/>
                </a:solidFill>
                <a:effectLst/>
                <a:latin typeface="+mn-lt"/>
                <a:ea typeface="+mn-ea"/>
                <a:cs typeface="+mn-cs"/>
              </a:rPr>
              <a:t>Hi-Fiber</a:t>
            </a:r>
            <a:r>
              <a:rPr lang="en-US" sz="1200" b="0" kern="1200" baseline="0" dirty="0" smtClean="0">
                <a:solidFill>
                  <a:schemeClr val="tx1"/>
                </a:solidFill>
                <a:effectLst/>
                <a:latin typeface="+mn-lt"/>
                <a:ea typeface="+mn-ea"/>
                <a:cs typeface="+mn-cs"/>
              </a:rPr>
              <a:t> is a balanced combination of different fiber types and active components that supply our body with enzymes, amino acids, vitamins and minerals.</a:t>
            </a:r>
            <a:endParaRPr lang="ru-RU" sz="1200" b="0" kern="1200" baseline="0" dirty="0" smtClean="0">
              <a:solidFill>
                <a:schemeClr val="tx1"/>
              </a:solidFill>
              <a:effectLst/>
              <a:latin typeface="+mn-lt"/>
              <a:ea typeface="+mn-ea"/>
              <a:cs typeface="+mn-cs"/>
            </a:endParaRPr>
          </a:p>
          <a:p>
            <a:endParaRPr lang="ru-RU"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Product uniqueness</a:t>
            </a:r>
            <a:r>
              <a:rPr lang="ru-RU" sz="1200" b="0" kern="1200" baseline="0" dirty="0" smtClean="0">
                <a:solidFill>
                  <a:schemeClr val="tx1"/>
                </a:solidFill>
                <a:effectLst/>
                <a:latin typeface="+mn-lt"/>
                <a:ea typeface="+mn-ea"/>
                <a:cs typeface="+mn-cs"/>
              </a:rPr>
              <a:t>: </a:t>
            </a:r>
            <a:r>
              <a:rPr lang="en-US" sz="1200" b="0" u="sng" kern="1200" baseline="0" dirty="0" smtClean="0">
                <a:solidFill>
                  <a:schemeClr val="tx1"/>
                </a:solidFill>
                <a:effectLst/>
                <a:latin typeface="+mn-lt"/>
                <a:ea typeface="+mn-ea"/>
                <a:cs typeface="+mn-cs"/>
              </a:rPr>
              <a:t>it contains Aloe Vera gel and Glutamine</a:t>
            </a:r>
            <a:r>
              <a:rPr lang="ru-RU" sz="1200" b="0"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which are effective in restoring and normalizing intestinal functions.</a:t>
            </a:r>
            <a:endParaRPr lang="ru-RU" sz="1200" b="0"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endParaRPr lang="en-US" sz="300" b="1" kern="1200" baseline="0" dirty="0" smtClean="0">
              <a:solidFill>
                <a:schemeClr val="tx1"/>
              </a:solidFill>
              <a:effectLst/>
              <a:latin typeface="+mn-lt"/>
              <a:ea typeface="+mn-ea"/>
              <a:cs typeface="+mn-cs"/>
            </a:endParaRPr>
          </a:p>
          <a:p>
            <a:endParaRPr lang="ru-RU" sz="1200" b="0" kern="1200" dirty="0" smtClean="0">
              <a:solidFill>
                <a:schemeClr val="tx1"/>
              </a:solidFill>
              <a:effectLst/>
              <a:latin typeface="+mn-lt"/>
              <a:ea typeface="+mn-ea"/>
              <a:cs typeface="+mn-cs"/>
            </a:endParaRPr>
          </a:p>
          <a:p>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14</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smtClean="0">
                <a:solidFill>
                  <a:schemeClr val="tx1"/>
                </a:solidFill>
                <a:effectLst/>
                <a:latin typeface="+mn-lt"/>
                <a:ea typeface="+mn-ea"/>
                <a:cs typeface="+mn-cs"/>
              </a:rPr>
              <a:t>Soluble fiber </a:t>
            </a:r>
            <a:r>
              <a:rPr lang="en-US" sz="1200" kern="1200" dirty="0" smtClean="0">
                <a:solidFill>
                  <a:schemeClr val="tx1"/>
                </a:solidFill>
                <a:effectLst/>
                <a:latin typeface="+mn-lt"/>
                <a:ea typeface="+mn-ea"/>
                <a:cs typeface="+mn-cs"/>
              </a:rPr>
              <a:t>forms a jelly-like mass that absorbs a large amount of water, protects the mucous membrane of the stomach and intestines, facilitates the removal of toxins and slags from the body.  Moreover, it gives you a feeling of fullness that helps to prevent overeating and gaining extra weight.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*https://www.accessdata.fda.gov/scripts/InteractiveNutritionFactsLabel/dietary-fiber.html</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15</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Apple fiber </a:t>
            </a:r>
            <a:r>
              <a:rPr lang="en-US" sz="1200" kern="1200" dirty="0" smtClean="0">
                <a:solidFill>
                  <a:schemeClr val="tx1"/>
                </a:solidFill>
                <a:effectLst/>
                <a:latin typeface="+mn-lt"/>
                <a:ea typeface="+mn-ea"/>
                <a:cs typeface="+mn-cs"/>
              </a:rPr>
              <a:t>gives the feeling of fullness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reduces the appetite and helps with metabolism</a:t>
            </a:r>
            <a:r>
              <a:rPr lang="ru-RU"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It helps to reduce the level of bad cholesterol and improves intestinal microflora and intestine functioning as a whole.</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Apple fiber </a:t>
            </a:r>
            <a:r>
              <a:rPr lang="en-US" sz="1200" kern="1200" dirty="0" smtClean="0">
                <a:solidFill>
                  <a:schemeClr val="tx1"/>
                </a:solidFill>
                <a:effectLst/>
                <a:latin typeface="+mn-lt"/>
                <a:ea typeface="+mn-ea"/>
                <a:cs typeface="+mn-cs"/>
              </a:rPr>
              <a:t>has a positive</a:t>
            </a:r>
            <a:r>
              <a:rPr lang="en-US" sz="1200" kern="1200" baseline="0" dirty="0" smtClean="0">
                <a:solidFill>
                  <a:schemeClr val="tx1"/>
                </a:solidFill>
                <a:effectLst/>
                <a:latin typeface="+mn-lt"/>
                <a:ea typeface="+mn-ea"/>
                <a:cs typeface="+mn-cs"/>
              </a:rPr>
              <a:t> influence on the </a:t>
            </a:r>
            <a:r>
              <a:rPr lang="en-US" sz="1200" kern="1200" dirty="0" smtClean="0">
                <a:solidFill>
                  <a:schemeClr val="tx1"/>
                </a:solidFill>
                <a:effectLst/>
                <a:latin typeface="+mn-lt"/>
                <a:ea typeface="+mn-ea"/>
                <a:cs typeface="+mn-cs"/>
              </a:rPr>
              <a:t>metabolism, cholesterol levels in the body and helps</a:t>
            </a:r>
            <a:r>
              <a:rPr lang="en-US" sz="1200" kern="1200" baseline="0" dirty="0" smtClean="0">
                <a:solidFill>
                  <a:schemeClr val="tx1"/>
                </a:solidFill>
                <a:effectLst/>
                <a:latin typeface="+mn-lt"/>
                <a:ea typeface="+mn-ea"/>
                <a:cs typeface="+mn-cs"/>
              </a:rPr>
              <a:t> with peripheral circulation and gut motility. </a:t>
            </a:r>
            <a:r>
              <a:rPr lang="en-US" sz="1200" kern="1200" dirty="0" smtClean="0">
                <a:solidFill>
                  <a:schemeClr val="tx1"/>
                </a:solidFill>
                <a:effectLst/>
                <a:latin typeface="+mn-lt"/>
                <a:ea typeface="+mn-ea"/>
                <a:cs typeface="+mn-cs"/>
              </a:rPr>
              <a:t>Pectin </a:t>
            </a:r>
            <a:r>
              <a:rPr lang="en-US" sz="1200" b="0" i="0" kern="1200" dirty="0" smtClean="0">
                <a:solidFill>
                  <a:schemeClr val="tx1"/>
                </a:solidFill>
                <a:effectLst/>
                <a:latin typeface="+mn-lt"/>
                <a:ea typeface="+mn-ea"/>
                <a:cs typeface="+mn-cs"/>
              </a:rPr>
              <a:t>helps to detox heavy metals and food additives from your body.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16</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smtClean="0">
                <a:solidFill>
                  <a:schemeClr val="tx1"/>
                </a:solidFill>
                <a:effectLst/>
                <a:latin typeface="+mn-lt"/>
                <a:ea typeface="+mn-ea"/>
                <a:cs typeface="+mn-cs"/>
              </a:rPr>
              <a:t>Inulin </a:t>
            </a:r>
            <a:r>
              <a:rPr lang="en-US" sz="1200" b="0" kern="1200" dirty="0" smtClean="0">
                <a:solidFill>
                  <a:schemeClr val="tx1"/>
                </a:solidFill>
                <a:effectLst/>
                <a:latin typeface="+mn-lt"/>
                <a:ea typeface="+mn-ea"/>
                <a:cs typeface="+mn-cs"/>
              </a:rPr>
              <a:t>is naturally present in many different foods</a:t>
            </a:r>
            <a:r>
              <a:rPr lang="ru-RU" sz="1200" b="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Higher concentrations exist in herbs.</a:t>
            </a:r>
            <a:r>
              <a:rPr lang="en-US" sz="1200" b="0" i="0" kern="1200" baseline="0" dirty="0" smtClean="0">
                <a:solidFill>
                  <a:schemeClr val="tx1"/>
                </a:solidFill>
                <a:effectLst/>
                <a:latin typeface="+mn-lt"/>
                <a:ea typeface="+mn-ea"/>
                <a:cs typeface="+mn-cs"/>
              </a:rPr>
              <a:t> Inulin from chicory root is used in Hi-Fiber</a:t>
            </a:r>
            <a:r>
              <a:rPr lang="ru-RU" sz="1200" b="0" kern="1200" dirty="0" smtClean="0">
                <a:solidFill>
                  <a:schemeClr val="tx1"/>
                </a:solidFill>
                <a:effectLst/>
                <a:latin typeface="+mn-lt"/>
                <a:ea typeface="+mn-ea"/>
                <a:cs typeface="+mn-cs"/>
              </a:rPr>
              <a:t>. </a:t>
            </a:r>
          </a:p>
          <a:p>
            <a:endParaRPr lang="ru-RU"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Inulin</a:t>
            </a:r>
            <a:r>
              <a:rPr lang="ru-RU"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is a nutrient for intestinal microflora</a:t>
            </a:r>
            <a:r>
              <a:rPr lang="ru-RU" sz="1200" b="0" kern="1200" dirty="0" smtClean="0">
                <a:solidFill>
                  <a:schemeClr val="tx1"/>
                </a:solidFill>
                <a:effectLst/>
                <a:latin typeface="+mn-lt"/>
                <a:ea typeface="+mn-ea"/>
                <a:cs typeface="+mn-cs"/>
              </a:rPr>
              <a:t>.</a:t>
            </a:r>
          </a:p>
          <a:p>
            <a:r>
              <a:rPr lang="en-US" sz="1200" b="0" kern="1200" dirty="0" smtClean="0">
                <a:solidFill>
                  <a:schemeClr val="tx1"/>
                </a:solidFill>
                <a:effectLst/>
                <a:latin typeface="+mn-lt"/>
                <a:ea typeface="+mn-ea"/>
                <a:cs typeface="+mn-cs"/>
              </a:rPr>
              <a:t>It has a beneficial role in gastric</a:t>
            </a:r>
            <a:r>
              <a:rPr lang="en-US" sz="1200" b="0" kern="1200" baseline="0" dirty="0" smtClean="0">
                <a:solidFill>
                  <a:schemeClr val="tx1"/>
                </a:solidFill>
                <a:effectLst/>
                <a:latin typeface="+mn-lt"/>
                <a:ea typeface="+mn-ea"/>
                <a:cs typeface="+mn-cs"/>
              </a:rPr>
              <a:t> health</a:t>
            </a:r>
            <a:r>
              <a:rPr lang="en-US" sz="1200" b="0" kern="1200" dirty="0" smtClean="0">
                <a:solidFill>
                  <a:schemeClr val="tx1"/>
                </a:solidFill>
                <a:effectLst/>
                <a:latin typeface="+mn-lt"/>
                <a:ea typeface="+mn-ea"/>
                <a:cs typeface="+mn-cs"/>
              </a:rPr>
              <a:t>*</a:t>
            </a:r>
            <a:r>
              <a:rPr lang="ru-RU"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helps to control blood sugar</a:t>
            </a:r>
            <a:r>
              <a:rPr lang="ru-RU"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promotes weight loss.</a:t>
            </a:r>
            <a:endParaRPr lang="ru-RU"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Inulin</a:t>
            </a:r>
            <a:r>
              <a:rPr lang="en-US" sz="1200" b="0" kern="1200" baseline="0" dirty="0" smtClean="0">
                <a:solidFill>
                  <a:schemeClr val="tx1"/>
                </a:solidFill>
                <a:effectLst/>
                <a:latin typeface="+mn-lt"/>
                <a:ea typeface="+mn-ea"/>
                <a:cs typeface="+mn-cs"/>
              </a:rPr>
              <a:t> helps to cleanse the body of toxins and slags and has a beneficial effect on the liver.</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*https://www.ncbi.nlm.nih.gov/pubmed/27178951</a:t>
            </a:r>
            <a:endParaRPr lang="ru-RU" sz="1200" b="1" kern="1200" dirty="0" smtClean="0">
              <a:solidFill>
                <a:schemeClr val="tx1"/>
              </a:solidFill>
              <a:effectLst/>
              <a:latin typeface="+mn-lt"/>
              <a:ea typeface="+mn-ea"/>
              <a:cs typeface="+mn-cs"/>
            </a:endParaRPr>
          </a:p>
          <a:p>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17</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Glucomannan is a sugar made from the root of the konjac plant that has been used for centuries in traditional Japanese cooking as a thickener or gelling agent.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An 8 week double-blind study showed a mean weight loss as well as a reduction in serum cholesterol and low density lipoprotein cholesterol in</a:t>
            </a:r>
            <a:r>
              <a:rPr lang="en-US" sz="1200" b="0" kern="1200" baseline="0" dirty="0" smtClean="0">
                <a:solidFill>
                  <a:schemeClr val="tx1"/>
                </a:solidFill>
                <a:effectLst/>
                <a:latin typeface="+mn-lt"/>
                <a:ea typeface="+mn-ea"/>
                <a:cs typeface="+mn-cs"/>
              </a:rPr>
              <a:t> obese patients.* </a:t>
            </a:r>
            <a:endParaRPr lang="ru-RU"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It takes up space in the stomach and promotes the feeling of fullness (satiation), reducing food intake.</a:t>
            </a:r>
            <a:r>
              <a:rPr lang="en-US" sz="1200" b="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Moreover,</a:t>
            </a:r>
            <a:r>
              <a:rPr lang="en-US" sz="1200" kern="1200" baseline="0" dirty="0" smtClean="0">
                <a:solidFill>
                  <a:schemeClr val="tx1"/>
                </a:solidFill>
                <a:effectLst/>
                <a:latin typeface="+mn-lt"/>
                <a:ea typeface="+mn-ea"/>
                <a:cs typeface="+mn-cs"/>
              </a:rPr>
              <a:t> it helps to control blood sugar.</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Because of its incredible ability to expand exponentially and its ability to absorb a large amount</a:t>
            </a:r>
            <a:r>
              <a:rPr lang="en-US" sz="1200" b="0" kern="1200" baseline="0" dirty="0" smtClean="0">
                <a:solidFill>
                  <a:schemeClr val="tx1"/>
                </a:solidFill>
                <a:effectLst/>
                <a:latin typeface="+mn-lt"/>
                <a:ea typeface="+mn-ea"/>
                <a:cs typeface="+mn-cs"/>
              </a:rPr>
              <a:t> of liquid, </a:t>
            </a:r>
            <a:r>
              <a:rPr lang="en-US" sz="1200" b="0" kern="1200" dirty="0" smtClean="0">
                <a:solidFill>
                  <a:schemeClr val="tx1"/>
                </a:solidFill>
                <a:effectLst/>
                <a:latin typeface="+mn-lt"/>
                <a:ea typeface="+mn-ea"/>
                <a:cs typeface="+mn-cs"/>
              </a:rPr>
              <a:t>it is important to drink enough water</a:t>
            </a:r>
            <a:r>
              <a:rPr lang="en-US" sz="1200" b="0" kern="1200" baseline="0" dirty="0" smtClean="0">
                <a:solidFill>
                  <a:schemeClr val="tx1"/>
                </a:solidFill>
                <a:effectLst/>
                <a:latin typeface="+mn-lt"/>
                <a:ea typeface="+mn-ea"/>
                <a:cs typeface="+mn-cs"/>
              </a:rPr>
              <a:t> when consuming hi-Fiber.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*https://www.ncbi.nlm.nih.gov/pubmed/6096282</a:t>
            </a:r>
          </a:p>
          <a:p>
            <a:endParaRPr lang="en-US"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18</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smtClean="0">
                <a:solidFill>
                  <a:schemeClr val="tx1"/>
                </a:solidFill>
                <a:effectLst/>
                <a:latin typeface="+mn-lt"/>
                <a:ea typeface="+mn-ea"/>
                <a:cs typeface="+mn-cs"/>
              </a:rPr>
              <a:t>Insoluble fiber* </a:t>
            </a:r>
            <a:r>
              <a:rPr lang="en-US" sz="1200" kern="1200" dirty="0" smtClean="0">
                <a:solidFill>
                  <a:schemeClr val="tx1"/>
                </a:solidFill>
                <a:effectLst/>
                <a:latin typeface="+mn-lt"/>
                <a:ea typeface="+mn-ea"/>
                <a:cs typeface="+mn-cs"/>
              </a:rPr>
              <a:t>(cellulose, rice bran) activates laxation, accelerates digestion,</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mproves metabolism and provides assimilation of vitamins, minerals and other nutrients.</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Hi-Fiber, cellulose and rice bran are sources of insoluble fiber.</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Rice bran </a:t>
            </a:r>
            <a:r>
              <a:rPr lang="ru-RU" sz="1200" b="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byproduct of the rice milling process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“scrubs” the intestinal walls to get rid of waste. </a:t>
            </a:r>
            <a:r>
              <a:rPr lang="en-US" sz="1200" b="0" i="0" kern="1200" dirty="0" smtClean="0">
                <a:solidFill>
                  <a:schemeClr val="tx1"/>
                </a:solidFill>
                <a:effectLst/>
                <a:latin typeface="+mn-lt"/>
                <a:ea typeface="+mn-ea"/>
                <a:cs typeface="+mn-cs"/>
              </a:rPr>
              <a:t>Rice bran is a rich source of vitamins, minerals, essential fatty acids and dietary fiber</a:t>
            </a:r>
            <a:r>
              <a:rPr lang="ru-RU"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Bran adsorbs toxins</a:t>
            </a:r>
            <a:r>
              <a:rPr lang="en-US" sz="1200" kern="1200" baseline="0" dirty="0" smtClean="0">
                <a:solidFill>
                  <a:schemeClr val="tx1"/>
                </a:solidFill>
                <a:effectLst/>
                <a:latin typeface="+mn-lt"/>
                <a:ea typeface="+mn-ea"/>
                <a:cs typeface="+mn-cs"/>
              </a:rPr>
              <a:t> and cholesterol, improves digestion and cleanses the stomach and intestines, which leads to a healthy microflora in the body.</a:t>
            </a: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Cellulose absorbs water, facilitating the work of the colon.</a:t>
            </a:r>
            <a:r>
              <a:rPr lang="ru-RU"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Cellulose </a:t>
            </a:r>
            <a:r>
              <a:rPr lang="en-US" sz="1200" b="0" i="0" kern="1200" dirty="0" smtClean="0">
                <a:solidFill>
                  <a:schemeClr val="tx1"/>
                </a:solidFill>
                <a:effectLst/>
                <a:latin typeface="+mn-lt"/>
                <a:ea typeface="+mn-ea"/>
                <a:cs typeface="+mn-cs"/>
              </a:rPr>
              <a:t>benefits include helping food move through your digestive system more quickly, thus preventing constipation.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*https://www.accessdata.fda.gov/scripts/InteractiveNutritionFactsLabel/dietary-fiber.html</a:t>
            </a: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19</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000" baseline="0" dirty="0" smtClean="0"/>
          </a:p>
          <a:p>
            <a:endParaRPr lang="ru-RU" sz="100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2</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smtClean="0">
                <a:solidFill>
                  <a:schemeClr val="tx1"/>
                </a:solidFill>
                <a:effectLst/>
                <a:latin typeface="+mn-lt"/>
                <a:ea typeface="+mn-ea"/>
                <a:cs typeface="+mn-cs"/>
              </a:rPr>
              <a:t>Glutamine</a:t>
            </a:r>
            <a:r>
              <a:rPr lang="en-US" sz="1200" kern="1200" dirty="0" smtClean="0">
                <a:solidFill>
                  <a:schemeClr val="tx1"/>
                </a:solidFill>
                <a:effectLst/>
                <a:latin typeface="+mn-lt"/>
                <a:ea typeface="+mn-ea"/>
                <a:cs typeface="+mn-cs"/>
              </a:rPr>
              <a:t> - is a conditionally essential amino acid, which provides protein production and is necessary for sustaining bowel action, especially when the mucous membrane is damaged (irritable bowel syndrome).</a:t>
            </a:r>
          </a:p>
          <a:p>
            <a:endParaRPr lang="ru-RU"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most common symptoms of IBS are: </a:t>
            </a:r>
          </a:p>
          <a:p>
            <a:pPr marL="171450" indent="-171450">
              <a:buFontTx/>
              <a:buChar char="-"/>
            </a:pPr>
            <a:r>
              <a:rPr lang="en-US" sz="1200" b="0" kern="1200" baseline="0" dirty="0" smtClean="0">
                <a:solidFill>
                  <a:schemeClr val="tx1"/>
                </a:solidFill>
                <a:effectLst/>
                <a:latin typeface="+mn-lt"/>
                <a:ea typeface="+mn-ea"/>
                <a:cs typeface="+mn-cs"/>
              </a:rPr>
              <a:t>abdominal (stomach) pain and cramping</a:t>
            </a:r>
            <a:r>
              <a:rPr lang="ru-RU" sz="1200" b="0" kern="1200" baseline="0" dirty="0" smtClean="0">
                <a:solidFill>
                  <a:schemeClr val="tx1"/>
                </a:solidFill>
                <a:effectLst/>
                <a:latin typeface="+mn-lt"/>
                <a:ea typeface="+mn-ea"/>
                <a:cs typeface="+mn-cs"/>
              </a:rPr>
              <a:t>,</a:t>
            </a:r>
            <a:endParaRPr lang="en-US" sz="1200" b="0" kern="1200" baseline="0" dirty="0" smtClean="0">
              <a:solidFill>
                <a:schemeClr val="tx1"/>
              </a:solidFill>
              <a:effectLst/>
              <a:latin typeface="+mn-lt"/>
              <a:ea typeface="+mn-ea"/>
              <a:cs typeface="+mn-cs"/>
            </a:endParaRPr>
          </a:p>
          <a:p>
            <a:pPr marL="171450" indent="-171450">
              <a:buFontTx/>
              <a:buChar char="-"/>
            </a:pPr>
            <a:r>
              <a:rPr lang="en-US" sz="1200" b="0" kern="1200" baseline="0" dirty="0" smtClean="0">
                <a:solidFill>
                  <a:schemeClr val="tx1"/>
                </a:solidFill>
                <a:effectLst/>
                <a:latin typeface="+mn-lt"/>
                <a:ea typeface="+mn-ea"/>
                <a:cs typeface="+mn-cs"/>
              </a:rPr>
              <a:t>bloating and swelling of stomach</a:t>
            </a:r>
            <a:r>
              <a:rPr lang="ru-RU" sz="1200" b="0" kern="1200" baseline="0" dirty="0" smtClean="0">
                <a:solidFill>
                  <a:schemeClr val="tx1"/>
                </a:solidFill>
                <a:effectLst/>
                <a:latin typeface="+mn-lt"/>
                <a:ea typeface="+mn-ea"/>
                <a:cs typeface="+mn-cs"/>
              </a:rPr>
              <a:t>, </a:t>
            </a:r>
            <a:endParaRPr lang="en-US" sz="1200" b="0" kern="1200" baseline="0" dirty="0" smtClean="0">
              <a:solidFill>
                <a:schemeClr val="tx1"/>
              </a:solidFill>
              <a:effectLst/>
              <a:latin typeface="+mn-lt"/>
              <a:ea typeface="+mn-ea"/>
              <a:cs typeface="+mn-cs"/>
            </a:endParaRPr>
          </a:p>
          <a:p>
            <a:pPr marL="171450" indent="-171450">
              <a:buFontTx/>
              <a:buChar char="-"/>
            </a:pPr>
            <a:r>
              <a:rPr lang="en-US" sz="1200" b="0" kern="1200" baseline="0" dirty="0" smtClean="0">
                <a:solidFill>
                  <a:schemeClr val="tx1"/>
                </a:solidFill>
                <a:effectLst/>
                <a:latin typeface="+mn-lt"/>
                <a:ea typeface="+mn-ea"/>
                <a:cs typeface="+mn-cs"/>
              </a:rPr>
              <a:t>a change in your bowel habits</a:t>
            </a:r>
            <a:r>
              <a:rPr lang="ru-RU" sz="1200" b="0" kern="1200" baseline="0" dirty="0" smtClean="0">
                <a:solidFill>
                  <a:schemeClr val="tx1"/>
                </a:solidFill>
                <a:effectLst/>
                <a:latin typeface="+mn-lt"/>
                <a:ea typeface="+mn-ea"/>
                <a:cs typeface="+mn-cs"/>
              </a:rPr>
              <a:t>. </a:t>
            </a:r>
          </a:p>
          <a:p>
            <a:endParaRPr lang="ru-RU" sz="1200" kern="1200" baseline="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r>
              <a:rPr lang="ru-RU" dirty="0" smtClean="0"/>
              <a:t/>
            </a:r>
            <a:br>
              <a:rPr lang="ru-RU" dirty="0" smtClean="0"/>
            </a:br>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20</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kern="1200" dirty="0" smtClean="0">
                <a:solidFill>
                  <a:schemeClr val="tx1"/>
                </a:solidFill>
                <a:effectLst/>
                <a:latin typeface="+mn-lt"/>
                <a:ea typeface="+mn-ea"/>
                <a:cs typeface="+mn-cs"/>
              </a:rPr>
              <a:t>Aloe Vera is well known for its succulent leaves and the many uses of the gel obtained from them.</a:t>
            </a: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activates the work of the immune system, helps with inflammation.</a:t>
            </a:r>
            <a:endParaRPr lang="ru-RU"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Anthraquinones</a:t>
            </a:r>
            <a:r>
              <a:rPr lang="en-US" sz="1200" b="0" i="0" kern="1200" dirty="0" smtClean="0">
                <a:solidFill>
                  <a:schemeClr val="tx1"/>
                </a:solidFill>
                <a:effectLst/>
                <a:latin typeface="+mn-lt"/>
                <a:ea typeface="+mn-ea"/>
                <a:cs typeface="+mn-cs"/>
              </a:rPr>
              <a:t> in Aloe Vera have are known to have a laxative effect and also antibacterial and antiviral properties.</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Aloe Vera Gel helps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protect the gastrointestinal</a:t>
            </a:r>
            <a:r>
              <a:rPr lang="en-US" sz="1200" kern="1200" baseline="0" dirty="0" smtClean="0">
                <a:solidFill>
                  <a:schemeClr val="tx1"/>
                </a:solidFill>
                <a:effectLst/>
                <a:latin typeface="+mn-lt"/>
                <a:ea typeface="+mn-ea"/>
                <a:cs typeface="+mn-cs"/>
              </a:rPr>
              <a:t> mucosa from irritation</a:t>
            </a:r>
            <a:r>
              <a:rPr lang="ru-RU"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21</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most important qualities of acai berries is its ability to slow down the aging process, due to its high levels of antioxidants.</a:t>
            </a:r>
            <a:r>
              <a:rPr lang="en-US" sz="1200" kern="1200" baseline="0" dirty="0" smtClean="0">
                <a:solidFill>
                  <a:schemeClr val="tx1"/>
                </a:solidFill>
                <a:effectLst/>
                <a:latin typeface="+mn-lt"/>
                <a:ea typeface="+mn-ea"/>
                <a:cs typeface="+mn-cs"/>
              </a:rPr>
              <a:t> This berries improve cardiovascular health by relaxing blood vessels and generally serve to normalize blood circulation.</a:t>
            </a: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Acai berries are one of the newest and most popular organic solutions for a wide range of health concerns.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22</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Plums contain an assortment of healthy components such as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potassium and phosphorous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also calcium,</a:t>
            </a:r>
            <a:r>
              <a:rPr lang="en-US" sz="1200" kern="1200" baseline="0" dirty="0" smtClean="0">
                <a:solidFill>
                  <a:schemeClr val="tx1"/>
                </a:solidFill>
                <a:effectLst/>
                <a:latin typeface="+mn-lt"/>
                <a:ea typeface="+mn-ea"/>
                <a:cs typeface="+mn-cs"/>
              </a:rPr>
              <a:t> magnesium and iron.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Plums</a:t>
            </a:r>
            <a:r>
              <a:rPr lang="en-US" sz="1200" kern="1200" baseline="0" dirty="0" smtClean="0">
                <a:solidFill>
                  <a:schemeClr val="tx1"/>
                </a:solidFill>
                <a:effectLst/>
                <a:latin typeface="+mn-lt"/>
                <a:ea typeface="+mn-ea"/>
                <a:cs typeface="+mn-cs"/>
              </a:rPr>
              <a:t> contain pectin, tannins, nitrogenous matter and organic acids (citric acid, malic acid and oxalic acid)</a:t>
            </a:r>
            <a:endParaRPr lang="ru-RU"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Plums are known to be effective natural laxatives and can help to maintain regular bowel habits. Plums also have detoxifying effects in the body. Fiber in plums helps to lower the cholesterol levels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Pectin from plums helps to cleanse and detox your body.</a:t>
            </a:r>
          </a:p>
          <a:p>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23</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Natural berry flavors and stevia extract sweetener are used in Hi-Fiber</a:t>
            </a:r>
            <a:endParaRPr lang="ru-RU" sz="1200" b="0" kern="1200" baseline="0" dirty="0" smtClean="0">
              <a:solidFill>
                <a:schemeClr val="tx1"/>
              </a:solidFill>
              <a:effectLst/>
              <a:latin typeface="+mn-lt"/>
              <a:ea typeface="+mn-ea"/>
              <a:cs typeface="+mn-cs"/>
            </a:endParaRPr>
          </a:p>
          <a:p>
            <a:endParaRPr lang="ru-RU" sz="1200" b="0"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24</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b="1"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*These statement have not been evaluated by the Food and Drug Administration. The product is not intended to diagnose, treat, cure or prevent any disease.</a:t>
            </a:r>
            <a:endParaRPr lang="ru-RU"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24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25</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1 serving of Hi-Fiber contains just 25 calories.</a:t>
            </a:r>
          </a:p>
          <a:p>
            <a:endParaRPr lang="ru-RU"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26</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Hi-Fiber is an addition to the Coral Detox program or as a part of an eubiotic dinner.</a:t>
            </a:r>
          </a:p>
          <a:p>
            <a:endParaRPr lang="en-US" dirty="0" smtClean="0"/>
          </a:p>
          <a:p>
            <a:r>
              <a:rPr lang="en-US" dirty="0" smtClean="0"/>
              <a:t>Consuming </a:t>
            </a:r>
            <a:r>
              <a:rPr lang="en-US" baseline="0" dirty="0" smtClean="0"/>
              <a:t>any dairy product, adding 1 serving of Hi-Fiber, </a:t>
            </a:r>
            <a:r>
              <a:rPr lang="en-US" dirty="0" smtClean="0"/>
              <a:t>1 hour before sleep promotes </a:t>
            </a:r>
            <a:r>
              <a:rPr lang="en-US" baseline="0" dirty="0" smtClean="0"/>
              <a:t>lacto and </a:t>
            </a:r>
            <a:r>
              <a:rPr lang="en-US" baseline="0" dirty="0" err="1" smtClean="0"/>
              <a:t>bifidobacteria</a:t>
            </a:r>
            <a:r>
              <a:rPr lang="en-US" baseline="0" dirty="0" smtClean="0"/>
              <a:t> growth.</a:t>
            </a:r>
          </a:p>
          <a:p>
            <a:endParaRPr lang="en-US" baseline="0" dirty="0" smtClean="0"/>
          </a:p>
          <a:p>
            <a:endParaRPr lang="en-US" baseline="0" dirty="0" smtClean="0"/>
          </a:p>
          <a:p>
            <a:r>
              <a:rPr lang="en-US" baseline="0" dirty="0" smtClean="0"/>
              <a:t>http://www.intjnm.org/old_site_structure/admin/article/Bruce_Kao,_Shimon_Levytam.pdf</a:t>
            </a:r>
            <a:endParaRPr lang="ru-RU" dirty="0"/>
          </a:p>
        </p:txBody>
      </p:sp>
      <p:sp>
        <p:nvSpPr>
          <p:cNvPr id="4" name="Номер слайда 3"/>
          <p:cNvSpPr>
            <a:spLocks noGrp="1"/>
          </p:cNvSpPr>
          <p:nvPr>
            <p:ph type="sldNum" sz="quarter" idx="10"/>
          </p:nvPr>
        </p:nvSpPr>
        <p:spPr/>
        <p:txBody>
          <a:bodyPr/>
          <a:lstStyle/>
          <a:p>
            <a:fld id="{9034FD22-F73D-5B4B-8EE2-6AE628F5ECFC}" type="slidenum">
              <a:rPr lang="ru-RU" smtClean="0"/>
              <a:t>27</a:t>
            </a:fld>
            <a:endParaRPr lang="ru-RU"/>
          </a:p>
        </p:txBody>
      </p:sp>
    </p:spTree>
    <p:extLst>
      <p:ext uri="{BB962C8B-B14F-4D97-AF65-F5344CB8AC3E}">
        <p14:creationId xmlns:p14="http://schemas.microsoft.com/office/powerpoint/2010/main" val="2260752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624DC8D-BEC2-D34A-81E1-6AC3BD4AB132}" type="slidenum">
              <a:rPr lang="en-US" smtClean="0"/>
              <a:t>28</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000" baseline="0" dirty="0" smtClean="0">
                <a:solidFill>
                  <a:srgbClr val="FF0000"/>
                </a:solidFill>
                <a:latin typeface="+mn-lt"/>
              </a:rPr>
              <a:t>Fiber is a substance found in plants. Dietary fiber is found in fruits, vegetables, grains etc. Eating fiber is an important part of a healthy diet plan*.</a:t>
            </a:r>
          </a:p>
          <a:p>
            <a:endParaRPr lang="ru-RU" sz="1000" baseline="0" dirty="0" smtClean="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Fiber is a non-digestible carbohydrate</a:t>
            </a:r>
            <a:r>
              <a:rPr lang="ru-RU" sz="1000" baseline="0" dirty="0" smtClean="0">
                <a:latin typeface="+mn-lt"/>
              </a:rPr>
              <a:t>. </a:t>
            </a:r>
            <a:r>
              <a:rPr lang="en-US" sz="1200" b="0" i="0" kern="1200" dirty="0" smtClean="0">
                <a:solidFill>
                  <a:schemeClr val="tx1"/>
                </a:solidFill>
                <a:effectLst/>
                <a:latin typeface="+mn-lt"/>
                <a:ea typeface="+mn-ea"/>
                <a:cs typeface="+mn-cs"/>
              </a:rPr>
              <a:t>However, fiber plays an essential role in your digestive, heart, and skin health, and may improve blood sugar control, weight management, and more.*</a:t>
            </a:r>
            <a:endParaRPr lang="ru-RU" sz="1000" baseline="0" dirty="0" smtClean="0">
              <a:latin typeface="+mn-lt"/>
            </a:endParaRPr>
          </a:p>
          <a:p>
            <a:endParaRPr lang="ru-RU" sz="1000" baseline="0" dirty="0" smtClean="0">
              <a:latin typeface="+mn-lt"/>
            </a:endParaRPr>
          </a:p>
          <a:p>
            <a:r>
              <a:rPr lang="en-US" sz="1200" b="0" i="0" kern="1200" dirty="0" smtClean="0">
                <a:solidFill>
                  <a:schemeClr val="tx1"/>
                </a:solidFill>
                <a:effectLst/>
                <a:latin typeface="+mn-lt"/>
                <a:ea typeface="+mn-ea"/>
                <a:cs typeface="+mn-cs"/>
              </a:rPr>
              <a:t>Getting enough fiber is important for overall health and disease prevention. And it keeps your plumbing in good working order</a:t>
            </a:r>
            <a:r>
              <a:rPr lang="ru-RU" sz="1000" baseline="0" dirty="0" smtClean="0">
                <a:latin typeface="+mn-lt"/>
              </a:rPr>
              <a:t>. </a:t>
            </a:r>
          </a:p>
          <a:p>
            <a:endParaRPr lang="ru-RU" sz="1000" baseline="0" dirty="0" smtClean="0">
              <a:latin typeface="+mn-lt"/>
            </a:endParaRPr>
          </a:p>
          <a:p>
            <a:r>
              <a:rPr lang="en-US" sz="1200" b="0" i="0" kern="1200" dirty="0" smtClean="0">
                <a:solidFill>
                  <a:schemeClr val="tx1"/>
                </a:solidFill>
                <a:effectLst/>
                <a:latin typeface="+mn-lt"/>
                <a:ea typeface="+mn-ea"/>
                <a:cs typeface="+mn-cs"/>
              </a:rPr>
              <a:t>Fibers are components of plant foods, fruits, vegetables, dried beans and peas, lentils, nuts, and seeds — any food that is classified as a plant.</a:t>
            </a:r>
          </a:p>
          <a:p>
            <a:r>
              <a:rPr lang="en-US" sz="1000" baseline="0" dirty="0" smtClean="0">
                <a:latin typeface="+mn-lt"/>
              </a:rPr>
              <a:t>Insoluble fiber cannot dissolve in water and is made up from substances that offer rigidity to plant material, but soluble fiber can dissolve in water which allows it to form a gel</a:t>
            </a:r>
            <a:r>
              <a:rPr lang="ru-RU" sz="1000" baseline="0" dirty="0" smtClean="0">
                <a:latin typeface="+mn-lt"/>
              </a:rPr>
              <a:t>. </a:t>
            </a:r>
            <a:r>
              <a:rPr lang="en-US" sz="1000" baseline="0" dirty="0" smtClean="0">
                <a:latin typeface="+mn-lt"/>
              </a:rPr>
              <a:t>Most plant-based foods, even seaweed contain both types in varying amounts</a:t>
            </a:r>
            <a:r>
              <a:rPr lang="ru-RU" sz="1000" baseline="0" dirty="0" smtClean="0">
                <a:latin typeface="+mn-lt"/>
              </a:rPr>
              <a:t>. </a:t>
            </a:r>
            <a:r>
              <a:rPr lang="en-US" sz="1000" baseline="0" dirty="0" smtClean="0">
                <a:latin typeface="+mn-lt"/>
              </a:rPr>
              <a:t/>
            </a:r>
            <a:br>
              <a:rPr lang="en-US" sz="1000" baseline="0" dirty="0" smtClean="0">
                <a:latin typeface="+mn-lt"/>
              </a:rPr>
            </a:br>
            <a:r>
              <a:rPr lang="en-US" sz="1000" baseline="0" dirty="0" smtClean="0">
                <a:latin typeface="+mn-lt"/>
              </a:rPr>
              <a:t/>
            </a:r>
            <a:br>
              <a:rPr lang="en-US" sz="1000" baseline="0" dirty="0" smtClean="0">
                <a:latin typeface="+mn-lt"/>
              </a:rPr>
            </a:br>
            <a:r>
              <a:rPr lang="en-US" sz="1000" baseline="0" dirty="0" smtClean="0">
                <a:latin typeface="+mn-lt"/>
              </a:rPr>
              <a:t/>
            </a:r>
            <a:br>
              <a:rPr lang="en-US" sz="1000" baseline="0" dirty="0" smtClean="0">
                <a:latin typeface="+mn-lt"/>
              </a:rPr>
            </a:br>
            <a:r>
              <a:rPr lang="en-US" sz="1000" baseline="0" dirty="0" smtClean="0">
                <a:latin typeface="+mn-lt"/>
              </a:rPr>
              <a:t>*http://www.heart.org/HEARTORG/HealthyLiving/HealthyEating/HealthyDietGoals/Whole-Grains-and-Fiber_UCM_303249_Article.jsp#.WZ75zVV95hE</a:t>
            </a:r>
          </a:p>
          <a:p>
            <a:endParaRPr lang="en-US" sz="1000" baseline="0" dirty="0" smtClean="0">
              <a:latin typeface="+mn-lt"/>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3</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Consuming food, deficient in fiber, can give rise to many problems, which could have been avoided.</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1000" kern="1200" baseline="0" dirty="0" smtClean="0">
                <a:solidFill>
                  <a:schemeClr val="tx1"/>
                </a:solidFill>
                <a:effectLst/>
                <a:latin typeface="+mn-lt"/>
                <a:ea typeface="+mn-ea"/>
                <a:cs typeface="+mn-cs"/>
              </a:rPr>
              <a:t> </a:t>
            </a:r>
            <a:endParaRPr lang="en-US" sz="100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Generally</a:t>
            </a:r>
            <a:r>
              <a:rPr lang="ru-RU" sz="1200" b="0" i="0" kern="1200" dirty="0" smtClean="0">
                <a:solidFill>
                  <a:schemeClr val="tx1"/>
                </a:solidFill>
                <a:effectLst/>
                <a:latin typeface="+mn-lt"/>
                <a:ea typeface="+mn-ea"/>
                <a:cs typeface="+mn-cs"/>
              </a:rPr>
              <a:t>,</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processed foods are mostly </a:t>
            </a:r>
            <a:r>
              <a:rPr lang="ru-RU"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empty calories</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without nutrients</a:t>
            </a:r>
            <a:r>
              <a:rPr lang="ru-RU" sz="1200" b="0" i="0" kern="1200" dirty="0" smtClean="0">
                <a:solidFill>
                  <a:schemeClr val="tx1"/>
                </a:solidFill>
                <a:effectLst/>
                <a:latin typeface="+mn-lt"/>
                <a:ea typeface="+mn-ea"/>
                <a:cs typeface="+mn-cs"/>
              </a:rPr>
              <a:t>. </a:t>
            </a:r>
            <a:br>
              <a:rPr lang="ru-RU"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Eating processed foods can lead to people eating more than the recommended amounts of sugar, salt and fat as they may not be aware of how much has been added to the food they are buying and eating.</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Manufacturers in the food industry use all these food additives to make their food delicious </a:t>
            </a:r>
            <a:r>
              <a:rPr lang="ru-RU"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but not healthy</a:t>
            </a:r>
            <a:r>
              <a:rPr lang="ru-RU"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Processed food is literally engineered to be addictive. Compared to processed foods, natural food can seem tasteless</a:t>
            </a:r>
            <a:r>
              <a:rPr lang="ru-RU" sz="1200" b="0" i="0" kern="1200" baseline="0" dirty="0" smtClean="0">
                <a:solidFill>
                  <a:schemeClr val="tx1"/>
                </a:solidFill>
                <a:effectLst/>
                <a:latin typeface="+mn-lt"/>
                <a:ea typeface="+mn-ea"/>
                <a:cs typeface="+mn-cs"/>
              </a:rPr>
              <a:t>.</a:t>
            </a:r>
          </a:p>
          <a:p>
            <a:endParaRPr lang="ru-RU"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That is one reason why people overeat.</a:t>
            </a:r>
            <a:endParaRPr lang="ru-RU" sz="1200" b="0" i="0" kern="1200" baseline="0" dirty="0" smtClean="0">
              <a:solidFill>
                <a:schemeClr val="tx1"/>
              </a:solidFill>
              <a:effectLst/>
              <a:latin typeface="+mn-lt"/>
              <a:ea typeface="+mn-ea"/>
              <a:cs typeface="+mn-cs"/>
            </a:endParaRPr>
          </a:p>
          <a:p>
            <a:endParaRPr lang="ru-RU"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We often</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eat processed and refined foods and much less</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fresh vegetables and fruits</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because </a:t>
            </a:r>
            <a:r>
              <a:rPr lang="en-US" sz="1200" b="0" i="0" kern="1200" dirty="0" smtClean="0">
                <a:solidFill>
                  <a:schemeClr val="tx1"/>
                </a:solidFill>
                <a:effectLst/>
                <a:latin typeface="+mn-lt"/>
                <a:ea typeface="+mn-ea"/>
                <a:cs typeface="+mn-cs"/>
              </a:rPr>
              <a:t>it’s easy to get fooled by packaged foods that sound more nutritious than they actually are</a:t>
            </a:r>
            <a:r>
              <a:rPr lang="ru-RU" sz="1200" b="0" i="0" kern="1200" baseline="0" dirty="0" smtClean="0">
                <a:solidFill>
                  <a:schemeClr val="tx1"/>
                </a:solidFill>
                <a:effectLst/>
                <a:latin typeface="+mn-lt"/>
                <a:ea typeface="+mn-ea"/>
                <a:cs typeface="+mn-cs"/>
              </a:rPr>
              <a:t>.  </a:t>
            </a:r>
          </a:p>
          <a:p>
            <a:endParaRPr lang="ru-RU"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result is predictable and obvious </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deficiency of vitamins, minerals and nutrients which can lead to an increase in weight, higher levels of cholesterol, digestion problems, problems with metabolism and toxic build-up.</a:t>
            </a:r>
            <a:r>
              <a:rPr lang="ru-RU" sz="1200" b="0" i="0" kern="1200" baseline="0" dirty="0" smtClean="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4</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You are not addicted to fast food</a:t>
            </a:r>
            <a:r>
              <a:rPr lang="ru-RU"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For a life of health and wellness, it is simply not enough to eat a healthy diet.</a:t>
            </a:r>
            <a:endParaRPr lang="ru-RU"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still can be a lack of dietary fiber in your body</a:t>
            </a:r>
            <a:r>
              <a:rPr lang="ru-RU" sz="1200" kern="1200" baseline="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Let’s look at the reasons</a:t>
            </a:r>
            <a:r>
              <a:rPr lang="ru-RU" sz="1200" kern="1200" baseline="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endParaRPr lang="ru-RU" sz="100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5</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000" dirty="0" smtClean="0"/>
          </a:p>
          <a:p>
            <a:r>
              <a:rPr lang="ru-RU" sz="1000" dirty="0" smtClean="0"/>
              <a:t>1. </a:t>
            </a:r>
            <a:r>
              <a:rPr lang="en-US" sz="1000" dirty="0" smtClean="0"/>
              <a:t>According to Canada’s Food Guide, </a:t>
            </a:r>
            <a:r>
              <a:rPr lang="en-US" sz="1000" baseline="0" dirty="0" smtClean="0"/>
              <a:t>7-8 servings of fruits and veggies a day is recommended for adults*. On average, we eat only one serving of fruits and vegetables a day</a:t>
            </a:r>
            <a:r>
              <a:rPr lang="ru-RU" sz="1000" baseline="0" dirty="0" smtClean="0"/>
              <a:t>; </a:t>
            </a:r>
            <a:r>
              <a:rPr lang="en-US" sz="1000" baseline="0" dirty="0" smtClean="0"/>
              <a:t>some people do not eat fruits and vegetables at all</a:t>
            </a:r>
            <a:r>
              <a:rPr lang="ru-RU" sz="1000" baseline="0" dirty="0" smtClean="0"/>
              <a:t>.</a:t>
            </a:r>
          </a:p>
          <a:p>
            <a:endParaRPr lang="ru-RU" sz="10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ru-RU" sz="1000" kern="1200" dirty="0" smtClean="0">
                <a:solidFill>
                  <a:schemeClr val="tx1"/>
                </a:solidFill>
                <a:effectLst/>
                <a:latin typeface="+mn-lt"/>
                <a:ea typeface="+mn-ea"/>
                <a:cs typeface="+mn-cs"/>
              </a:rPr>
              <a:t>2.</a:t>
            </a:r>
            <a:r>
              <a:rPr lang="en-US" sz="1000" kern="1200" baseline="0" dirty="0" smtClean="0">
                <a:solidFill>
                  <a:schemeClr val="tx1"/>
                </a:solidFill>
                <a:effectLst/>
                <a:latin typeface="+mn-lt"/>
                <a:ea typeface="+mn-ea"/>
                <a:cs typeface="+mn-cs"/>
              </a:rPr>
              <a:t> At different times of the year, </a:t>
            </a:r>
            <a:r>
              <a:rPr lang="en-US" sz="1200" b="0" i="0" kern="1200" dirty="0" smtClean="0">
                <a:solidFill>
                  <a:schemeClr val="tx1"/>
                </a:solidFill>
                <a:effectLst/>
                <a:latin typeface="+mn-lt"/>
                <a:ea typeface="+mn-ea"/>
                <a:cs typeface="+mn-cs"/>
              </a:rPr>
              <a:t>fresh produce may not always be available.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t>
            </a:r>
            <a:endParaRPr lang="ru-RU" sz="10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ru-RU" sz="1000" baseline="0" dirty="0" smtClean="0"/>
              <a:t>3. </a:t>
            </a:r>
            <a:r>
              <a:rPr lang="en-US" sz="1000" baseline="0" dirty="0" smtClean="0"/>
              <a:t>Some people prefer to peel fruits and vegetables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are confused by the fact that the peel contains</a:t>
            </a:r>
            <a:r>
              <a:rPr lang="en-US" sz="1200" kern="1200" baseline="0" dirty="0" smtClean="0">
                <a:solidFill>
                  <a:schemeClr val="tx1"/>
                </a:solidFill>
                <a:effectLst/>
                <a:latin typeface="+mn-lt"/>
                <a:ea typeface="+mn-ea"/>
                <a:cs typeface="+mn-cs"/>
              </a:rPr>
              <a:t> harmful substances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others don’t like its harsh rind</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Meanwhile,</a:t>
            </a:r>
            <a:r>
              <a:rPr lang="en-US" sz="1200" kern="1200" baseline="0" dirty="0" smtClean="0">
                <a:solidFill>
                  <a:schemeClr val="tx1"/>
                </a:solidFill>
                <a:effectLst/>
                <a:latin typeface="+mn-lt"/>
                <a:ea typeface="+mn-ea"/>
                <a:cs typeface="+mn-cs"/>
              </a:rPr>
              <a:t> it contains fiber needed for normal digestion.</a:t>
            </a:r>
            <a:endParaRPr lang="ru-R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Cereals and grains</a:t>
            </a:r>
            <a:r>
              <a:rPr lang="en-US" sz="1200" kern="1200" baseline="0" dirty="0" smtClean="0">
                <a:solidFill>
                  <a:schemeClr val="tx1"/>
                </a:solidFill>
                <a:effectLst/>
                <a:latin typeface="+mn-lt"/>
                <a:ea typeface="+mn-ea"/>
                <a:cs typeface="+mn-cs"/>
              </a:rPr>
              <a:t> are a good source of dietary fiber**. Some people, who have no time to cook, prefer to eat instant cereals</a:t>
            </a:r>
            <a:r>
              <a:rPr lang="ru-RU"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But usually, “instant” means that this product went through industrial processing where beneficial properties and dietary fiber of the product were lost.</a:t>
            </a:r>
            <a:endParaRPr lang="ru-RU" sz="1200" kern="1200" baseline="0" dirty="0" smtClean="0">
              <a:solidFill>
                <a:schemeClr val="tx1"/>
              </a:solidFill>
              <a:effectLst/>
              <a:latin typeface="+mn-lt"/>
              <a:ea typeface="+mn-ea"/>
              <a:cs typeface="+mn-cs"/>
            </a:endParaRPr>
          </a:p>
          <a:p>
            <a:endParaRPr lang="ru-RU"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5. </a:t>
            </a:r>
            <a:r>
              <a:rPr lang="en-US" sz="1200" b="0" i="0" kern="1200" dirty="0" smtClean="0">
                <a:solidFill>
                  <a:schemeClr val="tx1"/>
                </a:solidFill>
                <a:effectLst/>
                <a:latin typeface="+mn-lt"/>
                <a:ea typeface="+mn-ea"/>
                <a:cs typeface="+mn-cs"/>
              </a:rPr>
              <a:t>Nuts (walnuts, peanuts, almonds,</a:t>
            </a:r>
            <a:r>
              <a:rPr lang="en-US" sz="1200" b="0" i="0" kern="1200" baseline="0" dirty="0" smtClean="0">
                <a:solidFill>
                  <a:schemeClr val="tx1"/>
                </a:solidFill>
                <a:effectLst/>
                <a:latin typeface="+mn-lt"/>
                <a:ea typeface="+mn-ea"/>
                <a:cs typeface="+mn-cs"/>
              </a:rPr>
              <a:t> cashews, pistachios) contain a large amount of dietary fiber, though they are very caloric**. Same with dried fruits which contain not just fiber and vitamins, but also sugar. It is easy to overeat dried fruits due to the fact that they are sweet.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*https://www.canada.ca/en/health-canada/services/food-nutrition/canada-food-guide/choosing-foods/vegetables-fruit/many-food-guide-servings-fruits-vegetables-need-canada-food-guide.html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**https://www.accessdata.fda.gov/scripts/InteractiveNutritionFactsLabel/dietary-fiber.html</a:t>
            </a:r>
            <a:endParaRPr lang="ru-RU" sz="1200" b="0" i="0" kern="1200" dirty="0" smtClean="0">
              <a:solidFill>
                <a:schemeClr val="tx1"/>
              </a:solidFill>
              <a:effectLst/>
              <a:latin typeface="+mn-lt"/>
              <a:ea typeface="+mn-ea"/>
              <a:cs typeface="+mn-cs"/>
            </a:endParaRPr>
          </a:p>
          <a:p>
            <a:endParaRPr lang="ru-RU" sz="100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6</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Some diets can lead to fiber deficiency.</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instance, fans of high protein diets (Ducan and Atkins diets, as examples) don’t eat fruits at all, but they eat a lot of fish and meat which have</a:t>
            </a:r>
            <a:r>
              <a:rPr lang="en-US" sz="1200" kern="1200" baseline="0" dirty="0" smtClean="0">
                <a:solidFill>
                  <a:schemeClr val="tx1"/>
                </a:solidFill>
                <a:effectLst/>
                <a:latin typeface="+mn-lt"/>
                <a:ea typeface="+mn-ea"/>
                <a:cs typeface="+mn-cs"/>
              </a:rPr>
              <a:t> no fiber. </a:t>
            </a:r>
            <a:r>
              <a:rPr lang="en-US" sz="1200" b="0" i="0" kern="1200" dirty="0" smtClean="0">
                <a:solidFill>
                  <a:schemeClr val="tx1"/>
                </a:solidFill>
                <a:effectLst/>
                <a:latin typeface="+mn-lt"/>
                <a:ea typeface="+mn-ea"/>
                <a:cs typeface="+mn-cs"/>
              </a:rPr>
              <a:t>The concern with eating meat all the time is that it may leave you with a heavy stomach, and irregular bowel movement,</a:t>
            </a:r>
            <a:r>
              <a:rPr lang="en-US" sz="1200" b="0" i="0" kern="1200" baseline="0" dirty="0" smtClean="0">
                <a:solidFill>
                  <a:schemeClr val="tx1"/>
                </a:solidFill>
                <a:effectLst/>
                <a:latin typeface="+mn-lt"/>
                <a:ea typeface="+mn-ea"/>
                <a:cs typeface="+mn-cs"/>
              </a:rPr>
              <a:t> which </a:t>
            </a:r>
            <a:r>
              <a:rPr lang="en-US" sz="1200" b="0" i="0" kern="1200" dirty="0" smtClean="0">
                <a:solidFill>
                  <a:schemeClr val="tx1"/>
                </a:solidFill>
                <a:effectLst/>
                <a:latin typeface="+mn-lt"/>
                <a:ea typeface="+mn-ea"/>
                <a:cs typeface="+mn-cs"/>
              </a:rPr>
              <a:t>leads to</a:t>
            </a:r>
            <a:r>
              <a:rPr lang="en-US" sz="1200" b="0" i="0" kern="1200" baseline="0" dirty="0" smtClean="0">
                <a:solidFill>
                  <a:schemeClr val="tx1"/>
                </a:solidFill>
                <a:effectLst/>
                <a:latin typeface="+mn-lt"/>
                <a:ea typeface="+mn-ea"/>
                <a:cs typeface="+mn-cs"/>
              </a:rPr>
              <a:t> undigested food in the body.</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type of diet can lead to headaches and fatigue, skin problems and constipation.</a:t>
            </a:r>
            <a:endParaRPr lang="en-US"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7</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Some seniors find it difficult to</a:t>
            </a:r>
            <a:r>
              <a:rPr lang="en-US" sz="1200" b="0" kern="1200" baseline="0" dirty="0" smtClean="0">
                <a:solidFill>
                  <a:schemeClr val="tx1"/>
                </a:solidFill>
                <a:effectLst/>
                <a:latin typeface="+mn-lt"/>
                <a:ea typeface="+mn-ea"/>
                <a:cs typeface="+mn-cs"/>
              </a:rPr>
              <a:t> chew fruits and vegetables because of dental problems, so it can lead to a fiber deficiency in the body.</a:t>
            </a:r>
            <a:endParaRPr lang="ru-RU"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As the body ages, changes in the gastrointestinal tract occur, that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reduces the absorption of nutrients and slows down intestinal motility. Malabsorption, nutrient deficiency and constipation are relatively common health problems that affect elderly people of both genders.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Even people who did not experience any digestive problems in their youth, find it necessary </a:t>
            </a:r>
            <a:r>
              <a:rPr lang="en-US" sz="1200" b="0" i="0" kern="1200" baseline="0" dirty="0" smtClean="0">
                <a:solidFill>
                  <a:schemeClr val="tx1"/>
                </a:solidFill>
                <a:effectLst/>
                <a:latin typeface="+mn-lt"/>
                <a:ea typeface="+mn-ea"/>
                <a:cs typeface="+mn-cs"/>
              </a:rPr>
              <a:t>to turn to supplements like probiotics and laxatives in old age.</a:t>
            </a:r>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8</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rgbClr val="FF0000"/>
                </a:solidFill>
                <a:effectLst/>
                <a:latin typeface="+mn-lt"/>
                <a:ea typeface="+mn-ea"/>
                <a:cs typeface="+mn-cs"/>
              </a:rPr>
              <a:t>Fiber</a:t>
            </a:r>
            <a:r>
              <a:rPr lang="en-US" sz="1200" kern="1200" baseline="0" dirty="0" smtClean="0">
                <a:solidFill>
                  <a:srgbClr val="FF0000"/>
                </a:solidFill>
                <a:effectLst/>
                <a:latin typeface="+mn-lt"/>
                <a:ea typeface="+mn-ea"/>
                <a:cs typeface="+mn-cs"/>
              </a:rPr>
              <a:t> is an essential part of your daily diet.</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Fiber is very important to intestinal flora,</a:t>
            </a:r>
            <a:r>
              <a:rPr lang="en-US" sz="1200" kern="1200" baseline="0" dirty="0" smtClean="0">
                <a:solidFill>
                  <a:schemeClr val="tx1"/>
                </a:solidFill>
                <a:effectLst/>
                <a:latin typeface="+mn-lt"/>
                <a:ea typeface="+mn-ea"/>
                <a:cs typeface="+mn-cs"/>
              </a:rPr>
              <a:t> it stimulates gastric motor activity, provides elimination of toxins and bad cholesterol, helps to control blood sugar and weight.</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9</a:t>
            </a:fld>
            <a:endParaRPr lang="en-US" dirty="0"/>
          </a:p>
        </p:txBody>
      </p:sp>
    </p:spTree>
    <p:extLst>
      <p:ext uri="{BB962C8B-B14F-4D97-AF65-F5344CB8AC3E}">
        <p14:creationId xmlns:p14="http://schemas.microsoft.com/office/powerpoint/2010/main" val="194662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8" name="Slide Number Placeholder 7"/>
          <p:cNvSpPr>
            <a:spLocks noGrp="1"/>
          </p:cNvSpPr>
          <p:nvPr>
            <p:ph type="sldNum" sz="quarter" idx="11"/>
          </p:nvPr>
        </p:nvSpPr>
        <p:spPr/>
        <p:txBody>
          <a:bodyPr/>
          <a:lstStyle/>
          <a:p>
            <a:fld id="{D60D1EDE-7116-2443-9BDD-368CE5B37660}" type="slidenum">
              <a:rPr lang="en-US" smtClean="0"/>
              <a:pPr/>
              <a:t>‹#›</a:t>
            </a:fld>
            <a:endParaRPr lang="en-US" dirty="0"/>
          </a:p>
        </p:txBody>
      </p:sp>
      <p:sp>
        <p:nvSpPr>
          <p:cNvPr id="9" name="Rectangle 8"/>
          <p:cNvSpPr/>
          <p:nvPr userDrawn="1"/>
        </p:nvSpPr>
        <p:spPr>
          <a:xfrm>
            <a:off x="301037" y="498590"/>
            <a:ext cx="8541926" cy="33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27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6847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dirty="0" smtClean="0"/>
              <a:t>	</a:t>
            </a:r>
            <a:endParaRPr lang="en-US" dirty="0"/>
          </a:p>
        </p:txBody>
      </p:sp>
    </p:spTree>
    <p:extLst>
      <p:ext uri="{BB962C8B-B14F-4D97-AF65-F5344CB8AC3E}">
        <p14:creationId xmlns:p14="http://schemas.microsoft.com/office/powerpoint/2010/main" val="54011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10124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299047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cxnSp>
        <p:nvCxnSpPr>
          <p:cNvPr id="8" name="Straight Connector 7"/>
          <p:cNvCxnSpPr/>
          <p:nvPr userDrawn="1"/>
        </p:nvCxnSpPr>
        <p:spPr>
          <a:xfrm flipH="1">
            <a:off x="399803" y="562064"/>
            <a:ext cx="8318131"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919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7" name="Slide Number Placeholder 6"/>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571863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aleway"/>
                <a:cs typeface="Raleway"/>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0823"/>
            <a:ext cx="4040188"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80644"/>
            <a:ext cx="4040188"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000823"/>
            <a:ext cx="4041775"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480644"/>
            <a:ext cx="4041775"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lvl1pPr>
              <a:defRPr sz="1100">
                <a:latin typeface="Raleway"/>
                <a:cs typeface="Raleway"/>
              </a:defRPr>
            </a:lvl1pPr>
          </a:lstStyle>
          <a:p>
            <a:r>
              <a:rPr lang="en-US" dirty="0" smtClean="0"/>
              <a:t>www.bestppt.com</a:t>
            </a:r>
            <a:endParaRPr lang="en-US" dirty="0"/>
          </a:p>
        </p:txBody>
      </p:sp>
      <p:sp>
        <p:nvSpPr>
          <p:cNvPr id="9" name="Slide Number Placeholder 8"/>
          <p:cNvSpPr>
            <a:spLocks noGrp="1"/>
          </p:cNvSpPr>
          <p:nvPr>
            <p:ph type="sldNum" sz="quarter" idx="12"/>
          </p:nvPr>
        </p:nvSpPr>
        <p:spPr/>
        <p:txBody>
          <a:bodyPr/>
          <a:lstStyle>
            <a:lvl1pPr>
              <a:defRPr sz="1100">
                <a:latin typeface="Raleway"/>
                <a:cs typeface="Raleway"/>
              </a:defRPr>
            </a:lvl1p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1333726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3466070"/>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9464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2415382" y="1108869"/>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8839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6483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793" y="130723"/>
            <a:ext cx="6096000" cy="356085"/>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0232"/>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23820"/>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D60D1EDE-7116-2443-9BDD-368CE5B37660}" type="slidenum">
              <a:rPr lang="en-US" smtClean="0"/>
              <a:pPr/>
              <a:t>‹#›</a:t>
            </a:fld>
            <a:endParaRPr lang="en-US" dirty="0"/>
          </a:p>
        </p:txBody>
      </p:sp>
      <p:sp>
        <p:nvSpPr>
          <p:cNvPr id="32" name="Date Placeholder 3"/>
          <p:cNvSpPr txBox="1">
            <a:spLocks/>
          </p:cNvSpPr>
          <p:nvPr userDrawn="1"/>
        </p:nvSpPr>
        <p:spPr>
          <a:xfrm>
            <a:off x="457200" y="4723820"/>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Raleway"/>
                <a:ea typeface="+mn-ea"/>
                <a:cs typeface="Ralewa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0" dirty="0" err="1" smtClean="0">
                <a:latin typeface="Calibri Light" panose="020F0302020204030204" pitchFamily="34" charset="0"/>
              </a:rPr>
              <a:t>www.coral-club.com</a:t>
            </a:r>
            <a:endParaRPr lang="en-US" i="0" dirty="0">
              <a:latin typeface="Calibri Light" panose="020F0302020204030204" pitchFamily="34" charset="0"/>
            </a:endParaRPr>
          </a:p>
        </p:txBody>
      </p:sp>
      <p:grpSp>
        <p:nvGrpSpPr>
          <p:cNvPr id="27" name="Group 26"/>
          <p:cNvGrpSpPr/>
          <p:nvPr userDrawn="1"/>
        </p:nvGrpSpPr>
        <p:grpSpPr>
          <a:xfrm>
            <a:off x="4257731" y="4720365"/>
            <a:ext cx="628539" cy="280755"/>
            <a:chOff x="3256504" y="4721279"/>
            <a:chExt cx="628539" cy="280755"/>
          </a:xfrm>
        </p:grpSpPr>
        <p:sp>
          <p:nvSpPr>
            <p:cNvPr id="5" name="Oval 4"/>
            <p:cNvSpPr/>
            <p:nvPr userDrawn="1"/>
          </p:nvSpPr>
          <p:spPr>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3365891" y="4826243"/>
              <a:ext cx="45719" cy="73401"/>
              <a:chOff x="3345327" y="4804129"/>
              <a:chExt cx="74099" cy="118964"/>
            </a:xfrm>
          </p:grpSpPr>
          <p:cxnSp>
            <p:nvCxnSpPr>
              <p:cNvPr id="31" name="Straight Connector 30"/>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userDrawn="1"/>
          </p:nvGrpSpPr>
          <p:grpSpPr>
            <a:xfrm flipH="1" flipV="1">
              <a:off x="3727667" y="4823914"/>
              <a:ext cx="45719" cy="73401"/>
              <a:chOff x="3345327" y="4804129"/>
              <a:chExt cx="74099" cy="118964"/>
            </a:xfrm>
          </p:grpSpPr>
          <p:cxnSp>
            <p:nvCxnSpPr>
              <p:cNvPr id="35" name="Straight Connector 34"/>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7" name="Straight Connector 36"/>
          <p:cNvCxnSpPr/>
          <p:nvPr userDrawn="1"/>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pic>
        <p:nvPicPr>
          <p:cNvPr id="40" name="Изображение 39" descr="CC_Logo_Green.eps"/>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149314" y="130723"/>
            <a:ext cx="461049" cy="304887"/>
          </a:xfrm>
          <a:prstGeom prst="rect">
            <a:avLst/>
          </a:prstGeom>
        </p:spPr>
      </p:pic>
    </p:spTree>
    <p:extLst>
      <p:ext uri="{BB962C8B-B14F-4D97-AF65-F5344CB8AC3E}">
        <p14:creationId xmlns:p14="http://schemas.microsoft.com/office/powerpoint/2010/main" val="122105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66" r:id="rId7"/>
    <p:sldLayoutId id="2147483668" r:id="rId8"/>
    <p:sldLayoutId id="2147483667" r:id="rId9"/>
    <p:sldLayoutId id="2147483660" r:id="rId10"/>
    <p:sldLayoutId id="2147483663" r:id="rId11"/>
  </p:sldLayoutIdLst>
  <p:timing>
    <p:tnLst>
      <p:par>
        <p:cTn id="1" dur="indefinite" restart="never" nodeType="tmRoot"/>
      </p:par>
    </p:tnLst>
  </p:timing>
  <p:hf hdr="0" ftr="0" dt="0"/>
  <p:txStyles>
    <p:titleStyle>
      <a:lvl1pPr algn="l" defTabSz="457200" rtl="0" eaLnBrk="1" latinLnBrk="0" hangingPunct="1">
        <a:spcBef>
          <a:spcPct val="0"/>
        </a:spcBef>
        <a:buNone/>
        <a:defRPr sz="1400" b="1" kern="1200">
          <a:solidFill>
            <a:schemeClr val="tx1"/>
          </a:solidFill>
          <a:latin typeface="Raleway"/>
          <a:ea typeface="+mj-ea"/>
          <a:cs typeface="Raleway"/>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emf"/><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Olga.Shirimova\Desktop\Hi_Fiber_background (1)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 y="-1587"/>
            <a:ext cx="9144000" cy="51450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61686" y="314325"/>
            <a:ext cx="5220627" cy="60960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endParaRPr lang="ru-RU" sz="1100" b="1" dirty="0" smtClean="0">
              <a:solidFill>
                <a:srgbClr val="EF1156"/>
              </a:solidFill>
              <a:latin typeface="Raleway"/>
              <a:cs typeface="Raleway"/>
            </a:endParaRPr>
          </a:p>
        </p:txBody>
      </p:sp>
      <p:sp>
        <p:nvSpPr>
          <p:cNvPr id="23" name="object 3"/>
          <p:cNvSpPr txBox="1">
            <a:spLocks/>
          </p:cNvSpPr>
          <p:nvPr/>
        </p:nvSpPr>
        <p:spPr>
          <a:xfrm>
            <a:off x="3328351" y="4461094"/>
            <a:ext cx="2487295" cy="26808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ts val="2375"/>
              </a:lnSpc>
            </a:pPr>
            <a:r>
              <a:rPr lang="en-US" sz="1100" spc="55" dirty="0" smtClean="0">
                <a:solidFill>
                  <a:schemeClr val="bg1"/>
                </a:solidFill>
              </a:rPr>
              <a:t>CORAL-CLUB.COM</a:t>
            </a:r>
            <a:endParaRPr lang="en-US" sz="1100" spc="55" dirty="0">
              <a:solidFill>
                <a:schemeClr val="bg1"/>
              </a:solidFill>
            </a:endParaRPr>
          </a:p>
        </p:txBody>
      </p:sp>
      <p:sp>
        <p:nvSpPr>
          <p:cNvPr id="7" name="Rectangle 5"/>
          <p:cNvSpPr/>
          <p:nvPr/>
        </p:nvSpPr>
        <p:spPr>
          <a:xfrm>
            <a:off x="3260110" y="572057"/>
            <a:ext cx="4788513" cy="1379574"/>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3600" b="1" dirty="0" smtClean="0">
              <a:solidFill>
                <a:schemeClr val="bg1"/>
              </a:solidFill>
            </a:endParaRPr>
          </a:p>
          <a:p>
            <a:pPr algn="ctr"/>
            <a:endParaRPr lang="ru-RU" b="1" dirty="0" smtClean="0">
              <a:solidFill>
                <a:srgbClr val="7030A0"/>
              </a:solidFill>
              <a:latin typeface="Raleway"/>
              <a:cs typeface="Raleway"/>
            </a:endParaRPr>
          </a:p>
          <a:p>
            <a:r>
              <a:rPr lang="en-US" sz="4000" b="1" dirty="0" smtClean="0">
                <a:solidFill>
                  <a:srgbClr val="FFFF99"/>
                </a:solidFill>
                <a:cs typeface="Raleway"/>
              </a:rPr>
              <a:t>Daily Delicious</a:t>
            </a:r>
          </a:p>
          <a:p>
            <a:r>
              <a:rPr lang="en-US" sz="4000" b="1" dirty="0" smtClean="0">
                <a:solidFill>
                  <a:srgbClr val="FFFF99"/>
                </a:solidFill>
                <a:cs typeface="Raleway"/>
              </a:rPr>
              <a:t>Hi-Fiber</a:t>
            </a:r>
            <a:r>
              <a:rPr lang="ru-RU" b="1" dirty="0" smtClean="0">
                <a:solidFill>
                  <a:srgbClr val="FFFF99"/>
                </a:solidFill>
                <a:cs typeface="Raleway"/>
              </a:rPr>
              <a:t> </a:t>
            </a:r>
            <a:r>
              <a:rPr lang="ru-RU" b="1" dirty="0" smtClean="0">
                <a:solidFill>
                  <a:srgbClr val="7030A0"/>
                </a:solidFill>
                <a:latin typeface="Raleway"/>
                <a:cs typeface="Raleway"/>
              </a:rPr>
              <a:t/>
            </a:r>
            <a:br>
              <a:rPr lang="ru-RU" b="1" dirty="0" smtClean="0">
                <a:solidFill>
                  <a:srgbClr val="7030A0"/>
                </a:solidFill>
                <a:latin typeface="Raleway"/>
                <a:cs typeface="Raleway"/>
              </a:rPr>
            </a:br>
            <a:endParaRPr lang="ru-RU" sz="3200" b="1" dirty="0">
              <a:solidFill>
                <a:srgbClr val="7030A0"/>
              </a:solidFill>
            </a:endParaRPr>
          </a:p>
          <a:p>
            <a:pPr algn="ctr"/>
            <a:endParaRPr lang="ru-RU" sz="2800" b="1" dirty="0" smtClean="0">
              <a:solidFill>
                <a:srgbClr val="EF1156"/>
              </a:solidFill>
              <a:latin typeface="Raleway"/>
              <a:cs typeface="Raleway"/>
            </a:endParaRPr>
          </a:p>
        </p:txBody>
      </p:sp>
      <p:pic>
        <p:nvPicPr>
          <p:cNvPr id="8" name="Изображение 17" descr="CC_Logo_Green.eps"/>
          <p:cNvPicPr>
            <a:picLocks noChangeAspect="1"/>
          </p:cNvPicPr>
          <p:nvPr/>
        </p:nvPicPr>
        <p:blipFill>
          <a:blip r:embed="rId4" cstate="screen">
            <a:duotone>
              <a:prstClr val="black"/>
              <a:srgbClr val="EF1156">
                <a:tint val="45000"/>
                <a:satMod val="400000"/>
              </a:srgbClr>
            </a:duotone>
            <a:lum bright="64000" contrast="55000"/>
            <a:extLst>
              <a:ext uri="{28A0092B-C50C-407E-A947-70E740481C1C}">
                <a14:useLocalDpi xmlns:a14="http://schemas.microsoft.com/office/drawing/2010/main"/>
              </a:ext>
            </a:extLst>
          </a:blip>
          <a:stretch>
            <a:fillRect/>
          </a:stretch>
        </p:blipFill>
        <p:spPr>
          <a:xfrm>
            <a:off x="8086196" y="344016"/>
            <a:ext cx="689688" cy="456083"/>
          </a:xfrm>
          <a:prstGeom prst="rect">
            <a:avLst/>
          </a:prstGeom>
          <a:noFill/>
          <a:ln>
            <a:noFill/>
          </a:ln>
        </p:spPr>
      </p:pic>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6035" y="23139"/>
            <a:ext cx="4558350" cy="455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60111" y="2142698"/>
            <a:ext cx="5076967" cy="1384995"/>
          </a:xfrm>
          <a:prstGeom prst="rect">
            <a:avLst/>
          </a:prstGeom>
          <a:noFill/>
        </p:spPr>
        <p:txBody>
          <a:bodyPr wrap="square" rtlCol="0">
            <a:spAutoFit/>
          </a:bodyPr>
          <a:lstStyle/>
          <a:p>
            <a:r>
              <a:rPr lang="en-US" sz="2800" b="1" dirty="0" smtClean="0">
                <a:solidFill>
                  <a:schemeClr val="bg1"/>
                </a:solidFill>
              </a:rPr>
              <a:t>A balanced source of dietary fiber with a pronounced berry flavor</a:t>
            </a:r>
            <a:endParaRPr lang="ru-RU" sz="2800" b="1" dirty="0">
              <a:solidFill>
                <a:schemeClr val="bg1"/>
              </a:solidFill>
            </a:endParaRPr>
          </a:p>
        </p:txBody>
      </p:sp>
    </p:spTree>
    <p:extLst>
      <p:ext uri="{BB962C8B-B14F-4D97-AF65-F5344CB8AC3E}">
        <p14:creationId xmlns:p14="http://schemas.microsoft.com/office/powerpoint/2010/main" val="197443255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10</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6" name="TextBox 5"/>
          <p:cNvSpPr txBox="1"/>
          <p:nvPr/>
        </p:nvSpPr>
        <p:spPr>
          <a:xfrm>
            <a:off x="5324138" y="315442"/>
            <a:ext cx="3577309" cy="923330"/>
          </a:xfrm>
          <a:prstGeom prst="rect">
            <a:avLst/>
          </a:prstGeom>
          <a:noFill/>
        </p:spPr>
        <p:txBody>
          <a:bodyPr wrap="square" rtlCol="0">
            <a:spAutoFit/>
          </a:bodyPr>
          <a:lstStyle/>
          <a:p>
            <a:pPr marL="285750" indent="-285750">
              <a:buFont typeface="Arial" panose="020B0604020202020204" pitchFamily="34" charset="0"/>
              <a:buChar char="•"/>
            </a:pPr>
            <a:endParaRPr lang="ru-RU" dirty="0"/>
          </a:p>
          <a:p>
            <a:endParaRPr lang="ru-RU" dirty="0"/>
          </a:p>
          <a:p>
            <a:endParaRPr lang="ru-RU" dirty="0"/>
          </a:p>
        </p:txBody>
      </p:sp>
      <p:sp>
        <p:nvSpPr>
          <p:cNvPr id="10" name="Прямоугольник 9"/>
          <p:cNvSpPr/>
          <p:nvPr/>
        </p:nvSpPr>
        <p:spPr>
          <a:xfrm>
            <a:off x="5117909" y="0"/>
            <a:ext cx="4026091" cy="5211741"/>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TextBox 10"/>
          <p:cNvSpPr txBox="1"/>
          <p:nvPr/>
        </p:nvSpPr>
        <p:spPr>
          <a:xfrm>
            <a:off x="5765630" y="1238772"/>
            <a:ext cx="3334105" cy="3508653"/>
          </a:xfrm>
          <a:prstGeom prst="rect">
            <a:avLst/>
          </a:prstGeom>
          <a:noFill/>
        </p:spPr>
        <p:txBody>
          <a:bodyPr wrap="square" rtlCol="0">
            <a:spAutoFit/>
          </a:bodyPr>
          <a:lstStyle/>
          <a:p>
            <a:pPr algn="ctr"/>
            <a:r>
              <a:rPr lang="en-US" sz="5000" b="1" dirty="0" smtClean="0">
                <a:solidFill>
                  <a:schemeClr val="bg1"/>
                </a:solidFill>
              </a:rPr>
              <a:t>Fiber is health!</a:t>
            </a:r>
            <a:endParaRPr lang="ru-RU" sz="5000" b="1" dirty="0" smtClean="0">
              <a:solidFill>
                <a:schemeClr val="bg1"/>
              </a:solidFill>
            </a:endParaRPr>
          </a:p>
          <a:p>
            <a:endParaRPr lang="ru-RU" sz="4000" b="1" dirty="0">
              <a:solidFill>
                <a:schemeClr val="bg1"/>
              </a:solidFill>
            </a:endParaRPr>
          </a:p>
          <a:p>
            <a:pPr algn="ctr"/>
            <a:endParaRPr lang="ru-RU" sz="3200" b="1" dirty="0">
              <a:solidFill>
                <a:schemeClr val="bg1"/>
              </a:solidFill>
            </a:endParaRPr>
          </a:p>
          <a:p>
            <a:pPr algn="ctr"/>
            <a:endParaRPr lang="ru-RU" sz="3200" dirty="0"/>
          </a:p>
          <a:p>
            <a:endParaRPr lang="ru-RU" dirty="0"/>
          </a:p>
        </p:txBody>
      </p:sp>
      <p:pic>
        <p:nvPicPr>
          <p:cNvPr id="14" name="Рисунок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48" y="1"/>
            <a:ext cx="5545753" cy="5211740"/>
          </a:xfrm>
          <a:prstGeom prst="rect">
            <a:avLst/>
          </a:prstGeom>
          <a:ln>
            <a:solidFill>
              <a:schemeClr val="accent5"/>
            </a:solidFill>
          </a:ln>
        </p:spPr>
      </p:pic>
    </p:spTree>
    <p:extLst>
      <p:ext uri="{BB962C8B-B14F-4D97-AF65-F5344CB8AC3E}">
        <p14:creationId xmlns:p14="http://schemas.microsoft.com/office/powerpoint/2010/main" val="2225946452"/>
      </p:ext>
    </p:extLst>
  </p:cSld>
  <p:clrMapOvr>
    <a:masterClrMapping/>
  </p:clrMapOvr>
  <p:transition spd="slow">
    <p:push dir="u"/>
  </p:transition>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11</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6" name="TextBox 5"/>
          <p:cNvSpPr txBox="1"/>
          <p:nvPr/>
        </p:nvSpPr>
        <p:spPr>
          <a:xfrm>
            <a:off x="5324138" y="315442"/>
            <a:ext cx="3577309" cy="923330"/>
          </a:xfrm>
          <a:prstGeom prst="rect">
            <a:avLst/>
          </a:prstGeom>
          <a:noFill/>
        </p:spPr>
        <p:txBody>
          <a:bodyPr wrap="square" rtlCol="0">
            <a:spAutoFit/>
          </a:bodyPr>
          <a:lstStyle/>
          <a:p>
            <a:pPr marL="285750" indent="-285750">
              <a:buFont typeface="Arial" panose="020B0604020202020204" pitchFamily="34" charset="0"/>
              <a:buChar char="•"/>
            </a:pPr>
            <a:endParaRPr lang="ru-RU" dirty="0"/>
          </a:p>
          <a:p>
            <a:endParaRPr lang="ru-RU" dirty="0"/>
          </a:p>
          <a:p>
            <a:endParaRPr lang="ru-RU" dirty="0"/>
          </a:p>
        </p:txBody>
      </p:sp>
      <p:sp>
        <p:nvSpPr>
          <p:cNvPr id="10" name="Прямоугольник 9"/>
          <p:cNvSpPr/>
          <p:nvPr/>
        </p:nvSpPr>
        <p:spPr>
          <a:xfrm>
            <a:off x="4694831" y="-3"/>
            <a:ext cx="4404904" cy="5146072"/>
          </a:xfrm>
          <a:prstGeom prst="rect">
            <a:avLst/>
          </a:prstGeom>
          <a:solidFill>
            <a:srgbClr val="D15B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TextBox 10"/>
          <p:cNvSpPr txBox="1"/>
          <p:nvPr/>
        </p:nvSpPr>
        <p:spPr>
          <a:xfrm>
            <a:off x="5381383" y="656108"/>
            <a:ext cx="3493827" cy="3016210"/>
          </a:xfrm>
          <a:prstGeom prst="rect">
            <a:avLst/>
          </a:prstGeom>
          <a:noFill/>
        </p:spPr>
        <p:txBody>
          <a:bodyPr wrap="square" rtlCol="0">
            <a:spAutoFit/>
          </a:bodyPr>
          <a:lstStyle/>
          <a:p>
            <a:pPr algn="ctr"/>
            <a:r>
              <a:rPr lang="en-US" sz="5400" b="1" dirty="0" smtClean="0">
                <a:solidFill>
                  <a:schemeClr val="bg1"/>
                </a:solidFill>
              </a:rPr>
              <a:t>Fiber is </a:t>
            </a:r>
          </a:p>
          <a:p>
            <a:pPr algn="ctr"/>
            <a:r>
              <a:rPr lang="en-US" sz="5400" b="1" dirty="0" smtClean="0">
                <a:solidFill>
                  <a:schemeClr val="bg1"/>
                </a:solidFill>
              </a:rPr>
              <a:t>beauty!</a:t>
            </a:r>
            <a:endParaRPr lang="ru-RU" sz="5400" b="1" dirty="0">
              <a:solidFill>
                <a:schemeClr val="bg1"/>
              </a:solidFill>
            </a:endParaRPr>
          </a:p>
          <a:p>
            <a:pPr algn="ctr"/>
            <a:endParaRPr lang="ru-RU" sz="3200" b="1" dirty="0">
              <a:solidFill>
                <a:schemeClr val="bg1"/>
              </a:solidFill>
            </a:endParaRPr>
          </a:p>
          <a:p>
            <a:pPr algn="ctr"/>
            <a:endParaRPr lang="ru-RU" sz="3200" dirty="0"/>
          </a:p>
          <a:p>
            <a:endParaRPr lang="ru-RU" dirty="0"/>
          </a:p>
        </p:txBody>
      </p:sp>
      <p:pic>
        <p:nvPicPr>
          <p:cNvPr id="14" name="Рисунок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 y="-2"/>
            <a:ext cx="5066779" cy="5143502"/>
          </a:xfrm>
          <a:prstGeom prst="rect">
            <a:avLst/>
          </a:prstGeom>
          <a:ln>
            <a:noFill/>
          </a:ln>
        </p:spPr>
      </p:pic>
    </p:spTree>
    <p:extLst>
      <p:ext uri="{BB962C8B-B14F-4D97-AF65-F5344CB8AC3E}">
        <p14:creationId xmlns:p14="http://schemas.microsoft.com/office/powerpoint/2010/main" val="2039731097"/>
      </p:ext>
    </p:extLst>
  </p:cSld>
  <p:clrMapOvr>
    <a:masterClrMapping/>
  </p:clrMapOvr>
  <p:transition spd="slow">
    <p:push dir="u"/>
  </p:transition>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12</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6" name="TextBox 5"/>
          <p:cNvSpPr txBox="1"/>
          <p:nvPr/>
        </p:nvSpPr>
        <p:spPr>
          <a:xfrm>
            <a:off x="5324138" y="315442"/>
            <a:ext cx="3577309" cy="923330"/>
          </a:xfrm>
          <a:prstGeom prst="rect">
            <a:avLst/>
          </a:prstGeom>
          <a:noFill/>
        </p:spPr>
        <p:txBody>
          <a:bodyPr wrap="square" rtlCol="0">
            <a:spAutoFit/>
          </a:bodyPr>
          <a:lstStyle/>
          <a:p>
            <a:pPr marL="285750" indent="-285750">
              <a:buFont typeface="Arial" panose="020B0604020202020204" pitchFamily="34" charset="0"/>
              <a:buChar char="•"/>
            </a:pPr>
            <a:endParaRPr lang="ru-RU" dirty="0"/>
          </a:p>
          <a:p>
            <a:endParaRPr lang="ru-RU" dirty="0"/>
          </a:p>
          <a:p>
            <a:endParaRPr lang="ru-RU" dirty="0"/>
          </a:p>
        </p:txBody>
      </p:sp>
      <p:sp>
        <p:nvSpPr>
          <p:cNvPr id="10" name="Прямоугольник 9"/>
          <p:cNvSpPr/>
          <p:nvPr/>
        </p:nvSpPr>
        <p:spPr>
          <a:xfrm>
            <a:off x="3930555" y="-3"/>
            <a:ext cx="5169180" cy="5146072"/>
          </a:xfrm>
          <a:prstGeom prst="rect">
            <a:avLst/>
          </a:prstGeom>
          <a:solidFill>
            <a:srgbClr val="3E9A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TextBox 10"/>
          <p:cNvSpPr txBox="1"/>
          <p:nvPr/>
        </p:nvSpPr>
        <p:spPr>
          <a:xfrm>
            <a:off x="5554639" y="1551645"/>
            <a:ext cx="3545096" cy="2893100"/>
          </a:xfrm>
          <a:prstGeom prst="rect">
            <a:avLst/>
          </a:prstGeom>
          <a:noFill/>
        </p:spPr>
        <p:txBody>
          <a:bodyPr wrap="square" rtlCol="0">
            <a:spAutoFit/>
          </a:bodyPr>
          <a:lstStyle/>
          <a:p>
            <a:pPr algn="ctr"/>
            <a:r>
              <a:rPr lang="en-US" sz="5000" b="1" dirty="0" smtClean="0">
                <a:solidFill>
                  <a:schemeClr val="bg1"/>
                </a:solidFill>
              </a:rPr>
              <a:t>Fiber is a neat figure!</a:t>
            </a:r>
            <a:endParaRPr lang="ru-RU" sz="5000" b="1" dirty="0">
              <a:solidFill>
                <a:schemeClr val="bg1"/>
              </a:solidFill>
            </a:endParaRPr>
          </a:p>
          <a:p>
            <a:pPr algn="ctr"/>
            <a:endParaRPr lang="ru-RU" sz="3200" b="1" dirty="0">
              <a:solidFill>
                <a:schemeClr val="bg1"/>
              </a:solidFill>
            </a:endParaRPr>
          </a:p>
          <a:p>
            <a:pPr algn="ctr"/>
            <a:endParaRPr lang="ru-RU" sz="3200" dirty="0"/>
          </a:p>
          <a:p>
            <a:endParaRPr lang="ru-RU" dirty="0"/>
          </a:p>
        </p:txBody>
      </p:sp>
      <p:pic>
        <p:nvPicPr>
          <p:cNvPr id="14" name="Рисунок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58" y="-3"/>
            <a:ext cx="5356196" cy="5146071"/>
          </a:xfrm>
          <a:prstGeom prst="rect">
            <a:avLst/>
          </a:prstGeom>
          <a:ln>
            <a:noFill/>
          </a:ln>
        </p:spPr>
      </p:pic>
    </p:spTree>
    <p:extLst>
      <p:ext uri="{BB962C8B-B14F-4D97-AF65-F5344CB8AC3E}">
        <p14:creationId xmlns:p14="http://schemas.microsoft.com/office/powerpoint/2010/main" val="3553667432"/>
      </p:ext>
    </p:extLst>
  </p:cSld>
  <p:clrMapOvr>
    <a:masterClrMapping/>
  </p:clrMapOvr>
  <p:transition spd="slow">
    <p:push dir="u"/>
  </p:transition>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Olga.Shirimova\Desktop\Hi_Fiber_background (1)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13</a:t>
            </a:fld>
            <a:endParaRPr sz="1400" spc="36"/>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96522" y="-287988"/>
            <a:ext cx="4884372" cy="4884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0204" y="4155602"/>
            <a:ext cx="3811271" cy="800219"/>
          </a:xfrm>
          <a:prstGeom prst="rect">
            <a:avLst/>
          </a:prstGeom>
          <a:noFill/>
        </p:spPr>
        <p:txBody>
          <a:bodyPr wrap="square" rtlCol="0">
            <a:spAutoFit/>
          </a:bodyPr>
          <a:lstStyle/>
          <a:p>
            <a:pPr algn="ctr"/>
            <a:r>
              <a:rPr lang="ru-RU" sz="1400" dirty="0">
                <a:solidFill>
                  <a:srgbClr val="FFFF99"/>
                </a:solidFill>
              </a:rPr>
              <a:t>1 </a:t>
            </a:r>
            <a:r>
              <a:rPr lang="en-US" sz="1400" dirty="0" smtClean="0">
                <a:solidFill>
                  <a:srgbClr val="FFFF99"/>
                </a:solidFill>
              </a:rPr>
              <a:t>can</a:t>
            </a:r>
            <a:r>
              <a:rPr lang="ru-RU" sz="1400" dirty="0" smtClean="0">
                <a:solidFill>
                  <a:srgbClr val="FFFF99"/>
                </a:solidFill>
              </a:rPr>
              <a:t> </a:t>
            </a:r>
            <a:r>
              <a:rPr lang="ru-RU" sz="1400" dirty="0">
                <a:solidFill>
                  <a:srgbClr val="FFFF99"/>
                </a:solidFill>
              </a:rPr>
              <a:t>= 30 </a:t>
            </a:r>
            <a:r>
              <a:rPr lang="en-US" sz="1400" dirty="0" smtClean="0">
                <a:solidFill>
                  <a:srgbClr val="FFFF99"/>
                </a:solidFill>
              </a:rPr>
              <a:t>servings</a:t>
            </a:r>
            <a:r>
              <a:rPr lang="ru-RU" sz="1400" dirty="0" smtClean="0">
                <a:solidFill>
                  <a:srgbClr val="FFFF99"/>
                </a:solidFill>
              </a:rPr>
              <a:t> (</a:t>
            </a:r>
            <a:r>
              <a:rPr lang="en-US" sz="1400" dirty="0" smtClean="0">
                <a:solidFill>
                  <a:srgbClr val="FFFF99"/>
                </a:solidFill>
              </a:rPr>
              <a:t>9 g each</a:t>
            </a:r>
            <a:r>
              <a:rPr lang="ru-RU" sz="1400" dirty="0" smtClean="0">
                <a:solidFill>
                  <a:srgbClr val="FFFF99"/>
                </a:solidFill>
              </a:rPr>
              <a:t>), </a:t>
            </a:r>
            <a:br>
              <a:rPr lang="ru-RU" sz="1400" dirty="0" smtClean="0">
                <a:solidFill>
                  <a:srgbClr val="FFFF99"/>
                </a:solidFill>
              </a:rPr>
            </a:br>
            <a:r>
              <a:rPr lang="en-US" sz="1400" dirty="0" smtClean="0">
                <a:solidFill>
                  <a:srgbClr val="FFFF99"/>
                </a:solidFill>
              </a:rPr>
              <a:t>1  serving per day</a:t>
            </a:r>
            <a:r>
              <a:rPr lang="ru-RU" sz="1400" dirty="0" smtClean="0">
                <a:solidFill>
                  <a:srgbClr val="FFFF99"/>
                </a:solidFill>
              </a:rPr>
              <a:t>.</a:t>
            </a:r>
            <a:endParaRPr lang="ru-RU" sz="1400" dirty="0">
              <a:solidFill>
                <a:srgbClr val="FFFF99"/>
              </a:solidFill>
            </a:endParaRPr>
          </a:p>
          <a:p>
            <a:endParaRPr lang="ru-RU" dirty="0"/>
          </a:p>
        </p:txBody>
      </p:sp>
      <p:sp>
        <p:nvSpPr>
          <p:cNvPr id="4" name="TextBox 3"/>
          <p:cNvSpPr txBox="1"/>
          <p:nvPr/>
        </p:nvSpPr>
        <p:spPr>
          <a:xfrm>
            <a:off x="4433268" y="215947"/>
            <a:ext cx="4830008" cy="4616648"/>
          </a:xfrm>
          <a:prstGeom prst="rect">
            <a:avLst/>
          </a:prstGeom>
          <a:noFill/>
        </p:spPr>
        <p:txBody>
          <a:bodyPr wrap="square" rtlCol="0">
            <a:spAutoFit/>
          </a:bodyPr>
          <a:lstStyle/>
          <a:p>
            <a:pPr algn="ctr"/>
            <a:endParaRPr lang="ru-RU" sz="2800" b="1" dirty="0">
              <a:solidFill>
                <a:srgbClr val="7030A0"/>
              </a:solidFill>
              <a:latin typeface="Raleway"/>
              <a:cs typeface="Raleway"/>
            </a:endParaRPr>
          </a:p>
          <a:p>
            <a:r>
              <a:rPr lang="en-US" sz="2800" b="1" dirty="0">
                <a:solidFill>
                  <a:srgbClr val="FFFF99"/>
                </a:solidFill>
                <a:cs typeface="Raleway"/>
              </a:rPr>
              <a:t>Daily </a:t>
            </a:r>
            <a:r>
              <a:rPr lang="en-US" sz="2800" b="1" dirty="0" smtClean="0">
                <a:solidFill>
                  <a:srgbClr val="FFFF99"/>
                </a:solidFill>
                <a:cs typeface="Raleway"/>
              </a:rPr>
              <a:t>Delicious Hi-Fiber is a b</a:t>
            </a:r>
            <a:r>
              <a:rPr lang="en-US" sz="2800" b="1" dirty="0" smtClean="0">
                <a:solidFill>
                  <a:srgbClr val="FFFF99"/>
                </a:solidFill>
                <a:latin typeface="+mj-lt"/>
                <a:ea typeface="Roboto Light" panose="02000000000000000000" pitchFamily="2" charset="0"/>
              </a:rPr>
              <a:t>alanced </a:t>
            </a:r>
            <a:r>
              <a:rPr lang="en-US" sz="2800" b="1" dirty="0">
                <a:solidFill>
                  <a:srgbClr val="FFFF99"/>
                </a:solidFill>
                <a:latin typeface="+mj-lt"/>
                <a:ea typeface="Roboto Light" panose="02000000000000000000" pitchFamily="2" charset="0"/>
              </a:rPr>
              <a:t>source of dietary fiber with </a:t>
            </a:r>
            <a:r>
              <a:rPr lang="en-US" sz="2800" b="1" dirty="0" smtClean="0">
                <a:solidFill>
                  <a:srgbClr val="FFFF99"/>
                </a:solidFill>
                <a:latin typeface="+mj-lt"/>
                <a:ea typeface="Roboto Light" panose="02000000000000000000" pitchFamily="2" charset="0"/>
              </a:rPr>
              <a:t>a pronounced berry flavor</a:t>
            </a:r>
            <a:r>
              <a:rPr lang="ru-RU" sz="2800" b="1" dirty="0" smtClean="0">
                <a:solidFill>
                  <a:srgbClr val="FFFF99"/>
                </a:solidFill>
                <a:latin typeface="+mj-lt"/>
                <a:ea typeface="Roboto Light" panose="02000000000000000000" pitchFamily="2" charset="0"/>
              </a:rPr>
              <a:t>.</a:t>
            </a:r>
          </a:p>
          <a:p>
            <a:pPr algn="ctr"/>
            <a:endParaRPr lang="ru-RU" sz="2800" b="1" dirty="0" smtClean="0">
              <a:solidFill>
                <a:srgbClr val="FFFF99"/>
              </a:solidFill>
              <a:latin typeface="+mj-lt"/>
              <a:ea typeface="Roboto Light" panose="02000000000000000000" pitchFamily="2" charset="0"/>
            </a:endParaRPr>
          </a:p>
          <a:p>
            <a:pPr algn="ctr"/>
            <a:r>
              <a:rPr lang="en-US" sz="3200" b="1" dirty="0" smtClean="0">
                <a:solidFill>
                  <a:schemeClr val="bg1"/>
                </a:solidFill>
                <a:latin typeface="+mj-lt"/>
                <a:ea typeface="Roboto Light" panose="02000000000000000000" pitchFamily="2" charset="0"/>
              </a:rPr>
              <a:t>Fiber</a:t>
            </a:r>
            <a:r>
              <a:rPr lang="en-US" sz="3200" b="1" dirty="0">
                <a:solidFill>
                  <a:schemeClr val="bg1"/>
                </a:solidFill>
                <a:latin typeface="+mj-lt"/>
                <a:ea typeface="Roboto Light" panose="02000000000000000000" pitchFamily="2" charset="0"/>
              </a:rPr>
              <a:t> </a:t>
            </a:r>
            <a:r>
              <a:rPr lang="en-US" sz="3200" b="1" dirty="0" smtClean="0">
                <a:solidFill>
                  <a:schemeClr val="bg1"/>
                </a:solidFill>
                <a:latin typeface="+mj-lt"/>
                <a:ea typeface="Roboto Light" panose="02000000000000000000" pitchFamily="2" charset="0"/>
              </a:rPr>
              <a:t>that tastes great</a:t>
            </a:r>
            <a:r>
              <a:rPr lang="ru-RU" sz="3200" b="1" dirty="0" smtClean="0">
                <a:solidFill>
                  <a:schemeClr val="bg1"/>
                </a:solidFill>
                <a:latin typeface="+mj-lt"/>
                <a:ea typeface="Roboto Light" panose="02000000000000000000" pitchFamily="2" charset="0"/>
              </a:rPr>
              <a:t>!</a:t>
            </a:r>
            <a:endParaRPr lang="ru-RU" sz="3200" b="1" dirty="0">
              <a:solidFill>
                <a:schemeClr val="bg1"/>
              </a:solidFill>
              <a:latin typeface="+mj-lt"/>
              <a:ea typeface="Roboto Light" panose="02000000000000000000" pitchFamily="2" charset="0"/>
            </a:endParaRPr>
          </a:p>
          <a:p>
            <a:endParaRPr lang="ru-RU" sz="2000" dirty="0" smtClean="0">
              <a:latin typeface="+mj-lt"/>
              <a:ea typeface="Roboto Light" panose="02000000000000000000" pitchFamily="2" charset="0"/>
            </a:endParaRPr>
          </a:p>
          <a:p>
            <a:endParaRPr lang="ru-RU" sz="2000" dirty="0">
              <a:latin typeface="+mj-lt"/>
              <a:ea typeface="Roboto Light" panose="02000000000000000000" pitchFamily="2" charset="0"/>
            </a:endParaRPr>
          </a:p>
          <a:p>
            <a:endParaRPr lang="ru-RU" sz="2000" dirty="0" smtClean="0">
              <a:latin typeface="+mj-lt"/>
              <a:ea typeface="Roboto Light" panose="02000000000000000000" pitchFamily="2" charset="0"/>
            </a:endParaRPr>
          </a:p>
          <a:p>
            <a:endParaRPr lang="ru-RU" sz="2000" dirty="0">
              <a:latin typeface="+mj-lt"/>
              <a:ea typeface="Roboto Light" panose="02000000000000000000" pitchFamily="2" charset="0"/>
            </a:endParaRPr>
          </a:p>
          <a:p>
            <a:endParaRPr lang="ru-RU" sz="1400" b="1" dirty="0">
              <a:solidFill>
                <a:srgbClr val="EF1156"/>
              </a:solidFill>
              <a:latin typeface="Raleway Light" panose="020B0403030101060003" pitchFamily="34" charset="-52"/>
              <a:ea typeface="Roboto Light" panose="02000000000000000000" pitchFamily="2" charset="0"/>
            </a:endParaRPr>
          </a:p>
        </p:txBody>
      </p:sp>
    </p:spTree>
    <p:extLst>
      <p:ext uri="{BB962C8B-B14F-4D97-AF65-F5344CB8AC3E}">
        <p14:creationId xmlns:p14="http://schemas.microsoft.com/office/powerpoint/2010/main" val="2518387589"/>
      </p:ext>
    </p:extLst>
  </p:cSld>
  <p:clrMapOvr>
    <a:masterClrMapping/>
  </p:clrMapOvr>
  <p:transition spd="slow">
    <p:push dir="u"/>
  </p:transition>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5"/>
          <p:cNvSpPr/>
          <p:nvPr/>
        </p:nvSpPr>
        <p:spPr>
          <a:xfrm>
            <a:off x="428625" y="4041874"/>
            <a:ext cx="8258175" cy="569117"/>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b="1" dirty="0" smtClean="0">
                <a:solidFill>
                  <a:srgbClr val="C00000"/>
                </a:solidFill>
                <a:latin typeface="Raleway"/>
                <a:cs typeface="Raleway"/>
              </a:rPr>
              <a:t> </a:t>
            </a:r>
            <a:endParaRPr lang="ru-RU" sz="1400" b="1" dirty="0" smtClean="0">
              <a:solidFill>
                <a:srgbClr val="C00000"/>
              </a:solidFill>
              <a:latin typeface="Raleway"/>
              <a:cs typeface="Raleway"/>
            </a:endParaRPr>
          </a:p>
        </p:txBody>
      </p:sp>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00092"/>
            <a:ext cx="3279235" cy="3279235"/>
          </a:xfrm>
          <a:prstGeom prst="rect">
            <a:avLst/>
          </a:prstGeom>
        </p:spPr>
      </p:pic>
      <p:sp>
        <p:nvSpPr>
          <p:cNvPr id="2" name="TextBox 1"/>
          <p:cNvSpPr txBox="1"/>
          <p:nvPr/>
        </p:nvSpPr>
        <p:spPr>
          <a:xfrm>
            <a:off x="2514600" y="692073"/>
            <a:ext cx="6286500" cy="1446550"/>
          </a:xfrm>
          <a:prstGeom prst="rect">
            <a:avLst/>
          </a:prstGeom>
          <a:noFill/>
        </p:spPr>
        <p:txBody>
          <a:bodyPr wrap="square" rtlCol="0">
            <a:spAutoFit/>
          </a:bodyPr>
          <a:lstStyle/>
          <a:p>
            <a:r>
              <a:rPr lang="en-US" sz="2000" b="1" dirty="0" smtClean="0"/>
              <a:t>Hi-Fiber is a balanced combination of different fiber types</a:t>
            </a:r>
            <a:r>
              <a:rPr lang="ru-RU" sz="2000" b="1" dirty="0" smtClean="0"/>
              <a:t> </a:t>
            </a:r>
            <a:r>
              <a:rPr lang="en-US" sz="2000" b="1" dirty="0" smtClean="0"/>
              <a:t>and other </a:t>
            </a:r>
            <a:r>
              <a:rPr lang="en-US" sz="2000" b="1" dirty="0"/>
              <a:t>useful </a:t>
            </a:r>
            <a:r>
              <a:rPr lang="en-US" sz="2000" b="1" dirty="0" smtClean="0"/>
              <a:t>components for the digestive </a:t>
            </a:r>
            <a:r>
              <a:rPr lang="en-US" sz="2000" b="1" dirty="0"/>
              <a:t>system</a:t>
            </a:r>
            <a:r>
              <a:rPr lang="en-US" sz="2000" b="1" dirty="0" smtClean="0"/>
              <a:t>.</a:t>
            </a:r>
            <a:endParaRPr lang="ru-RU" sz="2000" b="1" dirty="0" smtClean="0"/>
          </a:p>
          <a:p>
            <a:pPr algn="ctr"/>
            <a:r>
              <a:rPr lang="ru-RU" sz="2400" b="1" dirty="0" smtClean="0"/>
              <a:t> </a:t>
            </a:r>
          </a:p>
          <a:p>
            <a:pPr algn="ctr"/>
            <a:endParaRPr lang="ru-RU" sz="2400" b="1" dirty="0"/>
          </a:p>
        </p:txBody>
      </p:sp>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0" y="1749330"/>
            <a:ext cx="2292544" cy="2292544"/>
          </a:xfrm>
          <a:prstGeom prst="rect">
            <a:avLst/>
          </a:prstGeom>
        </p:spPr>
      </p:pic>
      <p:sp>
        <p:nvSpPr>
          <p:cNvPr id="16" name="TextBox 15"/>
          <p:cNvSpPr txBox="1"/>
          <p:nvPr/>
        </p:nvSpPr>
        <p:spPr>
          <a:xfrm>
            <a:off x="4248150" y="2316435"/>
            <a:ext cx="1038225" cy="1446550"/>
          </a:xfrm>
          <a:prstGeom prst="rect">
            <a:avLst/>
          </a:prstGeom>
          <a:noFill/>
        </p:spPr>
        <p:txBody>
          <a:bodyPr wrap="square" rtlCol="0">
            <a:spAutoFit/>
          </a:bodyPr>
          <a:lstStyle/>
          <a:p>
            <a:r>
              <a:rPr lang="ru-RU" sz="8800" dirty="0" smtClean="0">
                <a:solidFill>
                  <a:srgbClr val="C53166"/>
                </a:solidFill>
              </a:rPr>
              <a:t>=</a:t>
            </a:r>
            <a:endParaRPr lang="ru-RU" sz="8800" dirty="0">
              <a:solidFill>
                <a:srgbClr val="C53166"/>
              </a:solidFill>
            </a:endParaRPr>
          </a:p>
        </p:txBody>
      </p:sp>
      <p:sp>
        <p:nvSpPr>
          <p:cNvPr id="17" name="TextBox 16"/>
          <p:cNvSpPr txBox="1"/>
          <p:nvPr/>
        </p:nvSpPr>
        <p:spPr>
          <a:xfrm>
            <a:off x="5210175" y="2010549"/>
            <a:ext cx="3476625"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rgbClr val="C53166"/>
                </a:solidFill>
                <a:latin typeface="+mj-lt"/>
              </a:rPr>
              <a:t>Soluble fiber</a:t>
            </a:r>
            <a:r>
              <a:rPr lang="ru-RU" sz="1600" b="1" dirty="0" smtClean="0">
                <a:solidFill>
                  <a:srgbClr val="C53166"/>
                </a:solidFill>
                <a:latin typeface="+mj-lt"/>
              </a:rPr>
              <a:t/>
            </a:r>
            <a:br>
              <a:rPr lang="ru-RU" sz="1600" b="1" dirty="0" smtClean="0">
                <a:solidFill>
                  <a:srgbClr val="C53166"/>
                </a:solidFill>
                <a:latin typeface="+mj-lt"/>
              </a:rPr>
            </a:br>
            <a:endParaRPr lang="ru-RU" sz="1600" b="1" dirty="0" smtClean="0">
              <a:solidFill>
                <a:srgbClr val="C53166"/>
              </a:solidFill>
              <a:latin typeface="+mj-lt"/>
            </a:endParaRPr>
          </a:p>
          <a:p>
            <a:pPr marL="285750" indent="-285750">
              <a:buFont typeface="Arial" panose="020B0604020202020204" pitchFamily="34" charset="0"/>
              <a:buChar char="•"/>
            </a:pPr>
            <a:r>
              <a:rPr lang="en-US" sz="1600" b="1" dirty="0" smtClean="0">
                <a:solidFill>
                  <a:srgbClr val="C53166"/>
                </a:solidFill>
                <a:latin typeface="+mj-lt"/>
              </a:rPr>
              <a:t>Insoluble fiber</a:t>
            </a:r>
            <a:r>
              <a:rPr lang="ru-RU" sz="1600" b="1" dirty="0" smtClean="0">
                <a:solidFill>
                  <a:srgbClr val="C53166"/>
                </a:solidFill>
                <a:latin typeface="+mj-lt"/>
              </a:rPr>
              <a:t/>
            </a:r>
            <a:br>
              <a:rPr lang="ru-RU" sz="1600" b="1" dirty="0" smtClean="0">
                <a:solidFill>
                  <a:srgbClr val="C53166"/>
                </a:solidFill>
                <a:latin typeface="+mj-lt"/>
              </a:rPr>
            </a:br>
            <a:endParaRPr lang="ru-RU" sz="1600" b="1" dirty="0" smtClean="0">
              <a:solidFill>
                <a:srgbClr val="C53166"/>
              </a:solidFill>
              <a:latin typeface="+mj-lt"/>
            </a:endParaRPr>
          </a:p>
          <a:p>
            <a:pPr marL="285750" indent="-285750">
              <a:buFont typeface="Arial" panose="020B0604020202020204" pitchFamily="34" charset="0"/>
              <a:buChar char="•"/>
            </a:pPr>
            <a:r>
              <a:rPr lang="en-US" sz="1600" b="1" dirty="0" smtClean="0">
                <a:solidFill>
                  <a:srgbClr val="C53166"/>
                </a:solidFill>
                <a:latin typeface="+mj-lt"/>
              </a:rPr>
              <a:t>Glutamine</a:t>
            </a:r>
            <a:r>
              <a:rPr lang="ru-RU" sz="1600" b="1" dirty="0" smtClean="0">
                <a:solidFill>
                  <a:srgbClr val="C53166"/>
                </a:solidFill>
                <a:latin typeface="+mj-lt"/>
              </a:rPr>
              <a:t/>
            </a:r>
            <a:br>
              <a:rPr lang="ru-RU" sz="1600" b="1" dirty="0" smtClean="0">
                <a:solidFill>
                  <a:srgbClr val="C53166"/>
                </a:solidFill>
                <a:latin typeface="+mj-lt"/>
              </a:rPr>
            </a:br>
            <a:endParaRPr lang="ru-RU" sz="1600" b="1" dirty="0" smtClean="0">
              <a:solidFill>
                <a:srgbClr val="C53166"/>
              </a:solidFill>
              <a:latin typeface="+mj-lt"/>
            </a:endParaRPr>
          </a:p>
          <a:p>
            <a:pPr marL="285750" indent="-285750">
              <a:buFont typeface="Arial" panose="020B0604020202020204" pitchFamily="34" charset="0"/>
              <a:buChar char="•"/>
            </a:pPr>
            <a:r>
              <a:rPr lang="en-US" sz="1600" b="1" dirty="0" smtClean="0">
                <a:solidFill>
                  <a:srgbClr val="C53166"/>
                </a:solidFill>
                <a:latin typeface="+mj-lt"/>
              </a:rPr>
              <a:t>Aloe Vera gel</a:t>
            </a:r>
            <a:r>
              <a:rPr lang="ru-RU" sz="1600" b="1" dirty="0" smtClean="0">
                <a:solidFill>
                  <a:srgbClr val="C53166"/>
                </a:solidFill>
                <a:latin typeface="+mj-lt"/>
              </a:rPr>
              <a:t/>
            </a:r>
            <a:br>
              <a:rPr lang="ru-RU" sz="1600" b="1" dirty="0" smtClean="0">
                <a:solidFill>
                  <a:srgbClr val="C53166"/>
                </a:solidFill>
                <a:latin typeface="+mj-lt"/>
              </a:rPr>
            </a:br>
            <a:endParaRPr lang="ru-RU" sz="1600" b="1" dirty="0" smtClean="0">
              <a:solidFill>
                <a:srgbClr val="C53166"/>
              </a:solidFill>
              <a:latin typeface="+mj-lt"/>
            </a:endParaRPr>
          </a:p>
          <a:p>
            <a:pPr marL="285750" indent="-285750">
              <a:buFont typeface="Arial" panose="020B0604020202020204" pitchFamily="34" charset="0"/>
              <a:buChar char="•"/>
            </a:pPr>
            <a:r>
              <a:rPr lang="en-US" sz="1600" b="1" dirty="0" smtClean="0">
                <a:solidFill>
                  <a:srgbClr val="C53166"/>
                </a:solidFill>
                <a:latin typeface="+mj-lt"/>
              </a:rPr>
              <a:t>Natural berry flavoring</a:t>
            </a:r>
            <a:r>
              <a:rPr lang="ru-RU" sz="1600" b="1" dirty="0" smtClean="0">
                <a:solidFill>
                  <a:srgbClr val="C53166"/>
                </a:solidFill>
                <a:latin typeface="+mj-lt"/>
              </a:rPr>
              <a:t>, </a:t>
            </a:r>
            <a:r>
              <a:rPr lang="en-US" sz="1600" b="1" dirty="0" smtClean="0">
                <a:solidFill>
                  <a:srgbClr val="C53166"/>
                </a:solidFill>
                <a:latin typeface="+mj-lt"/>
              </a:rPr>
              <a:t>stevioside</a:t>
            </a:r>
            <a:endParaRPr lang="ru-RU" sz="1600" b="1" dirty="0">
              <a:solidFill>
                <a:srgbClr val="C53166"/>
              </a:solidFill>
              <a:latin typeface="+mj-lt"/>
            </a:endParaRPr>
          </a:p>
        </p:txBody>
      </p:sp>
    </p:spTree>
    <p:extLst>
      <p:ext uri="{BB962C8B-B14F-4D97-AF65-F5344CB8AC3E}">
        <p14:creationId xmlns:p14="http://schemas.microsoft.com/office/powerpoint/2010/main" val="370606693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223518"/>
            <a:ext cx="9144000" cy="3771936"/>
          </a:xfrm>
          <a:prstGeom prst="rect">
            <a:avLst/>
          </a:prstGeom>
          <a:solidFill>
            <a:schemeClr val="bg1"/>
          </a:solidFill>
          <a:ln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smtClean="0">
              <a:solidFill>
                <a:schemeClr val="bg1"/>
              </a:solidFill>
              <a:latin typeface="Raleway" panose="020B0003030101060003" pitchFamily="34" charset="0"/>
            </a:endParaRPr>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314325" y="3717129"/>
            <a:ext cx="8610600"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5">
                    <a:lumMod val="50000"/>
                  </a:schemeClr>
                </a:solidFill>
                <a:cs typeface="Raleway"/>
              </a:rPr>
              <a:t>HI-FIBER INGREDIENT</a:t>
            </a:r>
            <a:r>
              <a:rPr lang="ru-RU" b="1" dirty="0" smtClean="0">
                <a:solidFill>
                  <a:schemeClr val="accent5">
                    <a:lumMod val="50000"/>
                  </a:schemeClr>
                </a:solidFill>
                <a:cs typeface="Raleway"/>
              </a:rPr>
              <a:t> – </a:t>
            </a:r>
            <a:r>
              <a:rPr lang="en-US" b="1" dirty="0" smtClean="0">
                <a:solidFill>
                  <a:schemeClr val="accent5">
                    <a:lumMod val="50000"/>
                  </a:schemeClr>
                </a:solidFill>
                <a:cs typeface="Raleway"/>
              </a:rPr>
              <a:t>SOLUBLE FIBER</a:t>
            </a:r>
            <a:r>
              <a:rPr lang="ru-RU" b="1" dirty="0" smtClean="0">
                <a:solidFill>
                  <a:schemeClr val="accent5">
                    <a:lumMod val="50000"/>
                  </a:schemeClr>
                </a:solidFill>
                <a:cs typeface="Raleway"/>
              </a:rPr>
              <a:t>:</a:t>
            </a:r>
          </a:p>
          <a:p>
            <a:pPr algn="ctr"/>
            <a:r>
              <a:rPr lang="en-US" sz="1600" dirty="0" smtClean="0">
                <a:solidFill>
                  <a:srgbClr val="BD39A4"/>
                </a:solidFill>
                <a:cs typeface="Raleway"/>
              </a:rPr>
              <a:t>Apple fiber and pectin</a:t>
            </a:r>
            <a:r>
              <a:rPr lang="ru-RU" sz="1600" dirty="0" smtClean="0">
                <a:solidFill>
                  <a:srgbClr val="BD39A4"/>
                </a:solidFill>
                <a:cs typeface="Raleway"/>
              </a:rPr>
              <a:t>, </a:t>
            </a:r>
            <a:r>
              <a:rPr lang="en-US" sz="1600" dirty="0">
                <a:solidFill>
                  <a:srgbClr val="BD39A4"/>
                </a:solidFill>
                <a:cs typeface="Raleway"/>
              </a:rPr>
              <a:t>g</a:t>
            </a:r>
            <a:r>
              <a:rPr lang="en-US" sz="1600" dirty="0" smtClean="0">
                <a:solidFill>
                  <a:srgbClr val="BD39A4"/>
                </a:solidFill>
                <a:cs typeface="Raleway"/>
              </a:rPr>
              <a:t>uar gum</a:t>
            </a:r>
            <a:r>
              <a:rPr lang="ru-RU" sz="1600" dirty="0" smtClean="0">
                <a:solidFill>
                  <a:srgbClr val="BD39A4"/>
                </a:solidFill>
                <a:cs typeface="Raleway"/>
              </a:rPr>
              <a:t>, </a:t>
            </a:r>
            <a:r>
              <a:rPr lang="en-US" sz="1600" dirty="0">
                <a:solidFill>
                  <a:srgbClr val="BD39A4"/>
                </a:solidFill>
                <a:cs typeface="Raleway"/>
              </a:rPr>
              <a:t>g</a:t>
            </a:r>
            <a:r>
              <a:rPr lang="en-US" sz="1600" dirty="0" smtClean="0">
                <a:solidFill>
                  <a:srgbClr val="BD39A4"/>
                </a:solidFill>
                <a:cs typeface="Raleway"/>
              </a:rPr>
              <a:t>um arabic</a:t>
            </a:r>
            <a:r>
              <a:rPr lang="ru-RU" sz="1600" dirty="0" smtClean="0">
                <a:solidFill>
                  <a:srgbClr val="BD39A4"/>
                </a:solidFill>
                <a:cs typeface="Raleway"/>
              </a:rPr>
              <a:t>, </a:t>
            </a:r>
            <a:r>
              <a:rPr lang="en-US" sz="1600" dirty="0">
                <a:solidFill>
                  <a:srgbClr val="BD39A4"/>
                </a:solidFill>
                <a:cs typeface="Raleway"/>
              </a:rPr>
              <a:t>i</a:t>
            </a:r>
            <a:r>
              <a:rPr lang="en-US" sz="1600" dirty="0" smtClean="0">
                <a:solidFill>
                  <a:srgbClr val="BD39A4"/>
                </a:solidFill>
                <a:cs typeface="Raleway"/>
              </a:rPr>
              <a:t>nulin,</a:t>
            </a:r>
            <a:r>
              <a:rPr lang="ru-RU" sz="1600" dirty="0" smtClean="0">
                <a:solidFill>
                  <a:srgbClr val="BD39A4"/>
                </a:solidFill>
                <a:cs typeface="Raleway"/>
              </a:rPr>
              <a:t> </a:t>
            </a:r>
            <a:r>
              <a:rPr lang="en-US" sz="1600" dirty="0" smtClean="0">
                <a:solidFill>
                  <a:srgbClr val="BD39A4"/>
                </a:solidFill>
                <a:cs typeface="Raleway"/>
              </a:rPr>
              <a:t>l-</a:t>
            </a:r>
            <a:r>
              <a:rPr lang="en-US" sz="1600" dirty="0" err="1" smtClean="0">
                <a:solidFill>
                  <a:srgbClr val="BD39A4"/>
                </a:solidFill>
                <a:cs typeface="Raleway"/>
              </a:rPr>
              <a:t>glucomannan</a:t>
            </a:r>
            <a:endParaRPr lang="ru-RU" sz="1600" dirty="0" smtClean="0">
              <a:solidFill>
                <a:srgbClr val="BD39A4"/>
              </a:solidFill>
              <a:cs typeface="Raleway"/>
            </a:endParaRPr>
          </a:p>
        </p:txBody>
      </p:sp>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821" y="1066577"/>
            <a:ext cx="1393378" cy="922907"/>
          </a:xfrm>
          <a:prstGeom prst="rect">
            <a:avLst/>
          </a:prstGeom>
        </p:spPr>
      </p:pic>
      <p:sp>
        <p:nvSpPr>
          <p:cNvPr id="2" name="TextBox 1"/>
          <p:cNvSpPr txBox="1"/>
          <p:nvPr/>
        </p:nvSpPr>
        <p:spPr>
          <a:xfrm>
            <a:off x="3829050" y="506852"/>
            <a:ext cx="4972050" cy="461665"/>
          </a:xfrm>
          <a:prstGeom prst="rect">
            <a:avLst/>
          </a:prstGeom>
          <a:noFill/>
        </p:spPr>
        <p:txBody>
          <a:bodyPr wrap="square" rtlCol="0">
            <a:spAutoFit/>
          </a:bodyPr>
          <a:lstStyle/>
          <a:p>
            <a:pPr algn="ctr"/>
            <a:r>
              <a:rPr lang="en-US" sz="2400" b="1" dirty="0" smtClean="0"/>
              <a:t>Soluble fiber</a:t>
            </a:r>
            <a:endParaRPr lang="ru-RU" sz="2400" b="1" dirty="0"/>
          </a:p>
        </p:txBody>
      </p:sp>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4968" y="1191198"/>
            <a:ext cx="1257300" cy="798286"/>
          </a:xfrm>
          <a:prstGeom prst="rect">
            <a:avLst/>
          </a:prstGeom>
        </p:spPr>
      </p:pic>
      <p:pic>
        <p:nvPicPr>
          <p:cNvPr id="6" name="Рисунок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57951" y="1102047"/>
            <a:ext cx="1181100" cy="1181100"/>
          </a:xfrm>
          <a:prstGeom prst="rect">
            <a:avLst/>
          </a:prstGeom>
        </p:spPr>
      </p:pic>
      <p:pic>
        <p:nvPicPr>
          <p:cNvPr id="7" name="Рисунок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57712" y="2413477"/>
            <a:ext cx="1123950" cy="835763"/>
          </a:xfrm>
          <a:prstGeom prst="rect">
            <a:avLst/>
          </a:prstGeom>
        </p:spPr>
      </p:pic>
      <p:sp>
        <p:nvSpPr>
          <p:cNvPr id="8" name="TextBox 7"/>
          <p:cNvSpPr txBox="1"/>
          <p:nvPr/>
        </p:nvSpPr>
        <p:spPr>
          <a:xfrm>
            <a:off x="3922934" y="1989484"/>
            <a:ext cx="1601566" cy="261610"/>
          </a:xfrm>
          <a:prstGeom prst="rect">
            <a:avLst/>
          </a:prstGeom>
          <a:noFill/>
        </p:spPr>
        <p:txBody>
          <a:bodyPr wrap="square" rtlCol="0">
            <a:spAutoFit/>
          </a:bodyPr>
          <a:lstStyle/>
          <a:p>
            <a:pPr algn="ctr"/>
            <a:r>
              <a:rPr lang="en-US" sz="1100" dirty="0" smtClean="0"/>
              <a:t>Apple fiber and Pectin</a:t>
            </a:r>
            <a:endParaRPr lang="ru-RU" sz="1100" dirty="0"/>
          </a:p>
        </p:txBody>
      </p:sp>
      <p:sp>
        <p:nvSpPr>
          <p:cNvPr id="10" name="TextBox 9"/>
          <p:cNvSpPr txBox="1"/>
          <p:nvPr/>
        </p:nvSpPr>
        <p:spPr>
          <a:xfrm>
            <a:off x="5681662" y="1989484"/>
            <a:ext cx="1132981" cy="261610"/>
          </a:xfrm>
          <a:prstGeom prst="rect">
            <a:avLst/>
          </a:prstGeom>
          <a:noFill/>
        </p:spPr>
        <p:txBody>
          <a:bodyPr wrap="square" rtlCol="0">
            <a:spAutoFit/>
          </a:bodyPr>
          <a:lstStyle/>
          <a:p>
            <a:r>
              <a:rPr lang="en-US" sz="1100" dirty="0" smtClean="0"/>
              <a:t>Guar gum</a:t>
            </a:r>
            <a:endParaRPr lang="ru-RU" sz="1100" dirty="0"/>
          </a:p>
        </p:txBody>
      </p:sp>
      <p:sp>
        <p:nvSpPr>
          <p:cNvPr id="11" name="TextBox 10"/>
          <p:cNvSpPr txBox="1"/>
          <p:nvPr/>
        </p:nvSpPr>
        <p:spPr>
          <a:xfrm>
            <a:off x="6943725" y="2095500"/>
            <a:ext cx="1200076" cy="261610"/>
          </a:xfrm>
          <a:prstGeom prst="rect">
            <a:avLst/>
          </a:prstGeom>
          <a:noFill/>
        </p:spPr>
        <p:txBody>
          <a:bodyPr wrap="square" rtlCol="0">
            <a:spAutoFit/>
          </a:bodyPr>
          <a:lstStyle/>
          <a:p>
            <a:r>
              <a:rPr lang="en-US" sz="1100" dirty="0" smtClean="0"/>
              <a:t>Gum arabic</a:t>
            </a:r>
            <a:endParaRPr lang="ru-RU" sz="1100" dirty="0"/>
          </a:p>
        </p:txBody>
      </p:sp>
      <p:sp>
        <p:nvSpPr>
          <p:cNvPr id="13" name="TextBox 12"/>
          <p:cNvSpPr txBox="1"/>
          <p:nvPr/>
        </p:nvSpPr>
        <p:spPr>
          <a:xfrm>
            <a:off x="4257675" y="3048000"/>
            <a:ext cx="1423987" cy="261610"/>
          </a:xfrm>
          <a:prstGeom prst="rect">
            <a:avLst/>
          </a:prstGeom>
          <a:noFill/>
        </p:spPr>
        <p:txBody>
          <a:bodyPr wrap="square" rtlCol="0">
            <a:spAutoFit/>
          </a:bodyPr>
          <a:lstStyle/>
          <a:p>
            <a:pPr algn="ctr"/>
            <a:r>
              <a:rPr lang="en-US" sz="1100" dirty="0" smtClean="0"/>
              <a:t>Inulin</a:t>
            </a:r>
            <a:endParaRPr lang="ru-RU" sz="1100" dirty="0"/>
          </a:p>
        </p:txBody>
      </p:sp>
      <p:sp>
        <p:nvSpPr>
          <p:cNvPr id="14" name="TextBox 13"/>
          <p:cNvSpPr txBox="1"/>
          <p:nvPr/>
        </p:nvSpPr>
        <p:spPr>
          <a:xfrm>
            <a:off x="6209873" y="3136051"/>
            <a:ext cx="1181100" cy="246221"/>
          </a:xfrm>
          <a:prstGeom prst="rect">
            <a:avLst/>
          </a:prstGeom>
          <a:noFill/>
        </p:spPr>
        <p:txBody>
          <a:bodyPr wrap="square" rtlCol="0">
            <a:spAutoFit/>
          </a:bodyPr>
          <a:lstStyle/>
          <a:p>
            <a:r>
              <a:rPr lang="en-US" sz="1000" dirty="0" smtClean="0"/>
              <a:t>Glucomannan</a:t>
            </a:r>
            <a:endParaRPr lang="ru-RU" sz="1000" dirty="0"/>
          </a:p>
        </p:txBody>
      </p:sp>
      <p:pic>
        <p:nvPicPr>
          <p:cNvPr id="15" name="Рисунок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96408" y="2383529"/>
            <a:ext cx="1042493" cy="752522"/>
          </a:xfrm>
          <a:prstGeom prst="rect">
            <a:avLst/>
          </a:prstGeom>
        </p:spPr>
      </p:pic>
      <p:sp>
        <p:nvSpPr>
          <p:cNvPr id="18" name="TextBox 17"/>
          <p:cNvSpPr txBox="1"/>
          <p:nvPr/>
        </p:nvSpPr>
        <p:spPr>
          <a:xfrm>
            <a:off x="287921" y="316483"/>
            <a:ext cx="3514725"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accent5">
                    <a:lumMod val="50000"/>
                  </a:schemeClr>
                </a:solidFill>
              </a:rPr>
              <a:t>Protects </a:t>
            </a:r>
            <a:r>
              <a:rPr lang="en-US" b="1" dirty="0">
                <a:solidFill>
                  <a:schemeClr val="accent5">
                    <a:lumMod val="50000"/>
                  </a:schemeClr>
                </a:solidFill>
              </a:rPr>
              <a:t>the mucous membrane of the stomach and </a:t>
            </a:r>
            <a:r>
              <a:rPr lang="en-US" b="1" dirty="0" smtClean="0">
                <a:solidFill>
                  <a:schemeClr val="accent5">
                    <a:lumMod val="50000"/>
                  </a:schemeClr>
                </a:solidFill>
              </a:rPr>
              <a:t>intestines*</a:t>
            </a:r>
            <a:r>
              <a:rPr lang="ru-RU" b="1" dirty="0">
                <a:solidFill>
                  <a:schemeClr val="accent5">
                    <a:lumMod val="50000"/>
                  </a:schemeClr>
                </a:solidFill>
              </a:rPr>
              <a:t/>
            </a:r>
            <a:br>
              <a:rPr lang="ru-RU" b="1" dirty="0">
                <a:solidFill>
                  <a:schemeClr val="accent5">
                    <a:lumMod val="50000"/>
                  </a:schemeClr>
                </a:solidFill>
              </a:rPr>
            </a:br>
            <a:endParaRPr lang="ru-RU" b="1" dirty="0" smtClean="0">
              <a:solidFill>
                <a:schemeClr val="accent5">
                  <a:lumMod val="50000"/>
                </a:schemeClr>
              </a:solidFill>
            </a:endParaRPr>
          </a:p>
          <a:p>
            <a:pPr marL="285750" indent="-285750">
              <a:buFont typeface="Arial" panose="020B0604020202020204" pitchFamily="34" charset="0"/>
              <a:buChar char="•"/>
            </a:pPr>
            <a:r>
              <a:rPr lang="en-US" b="1" dirty="0" smtClean="0">
                <a:solidFill>
                  <a:schemeClr val="accent5">
                    <a:lumMod val="50000"/>
                  </a:schemeClr>
                </a:solidFill>
              </a:rPr>
              <a:t>Facilitates </a:t>
            </a:r>
            <a:r>
              <a:rPr lang="en-US" b="1" dirty="0">
                <a:solidFill>
                  <a:schemeClr val="accent5">
                    <a:lumMod val="50000"/>
                  </a:schemeClr>
                </a:solidFill>
              </a:rPr>
              <a:t>the removal of toxins and slags from the </a:t>
            </a:r>
            <a:r>
              <a:rPr lang="en-US" b="1" dirty="0" smtClean="0">
                <a:solidFill>
                  <a:schemeClr val="accent5">
                    <a:lumMod val="50000"/>
                  </a:schemeClr>
                </a:solidFill>
              </a:rPr>
              <a:t>body*</a:t>
            </a:r>
          </a:p>
          <a:p>
            <a:pPr marL="285750" indent="-285750">
              <a:buFont typeface="Arial" panose="020B0604020202020204" pitchFamily="34" charset="0"/>
              <a:buChar char="•"/>
            </a:pPr>
            <a:endParaRPr lang="en-US" b="1" dirty="0" smtClean="0">
              <a:solidFill>
                <a:schemeClr val="accent5">
                  <a:lumMod val="50000"/>
                </a:schemeClr>
              </a:solidFill>
            </a:endParaRPr>
          </a:p>
          <a:p>
            <a:pPr marL="285750" indent="-285750">
              <a:buFont typeface="Arial" panose="020B0604020202020204" pitchFamily="34" charset="0"/>
              <a:buChar char="•"/>
            </a:pPr>
            <a:r>
              <a:rPr lang="en-US" b="1" dirty="0" smtClean="0">
                <a:solidFill>
                  <a:schemeClr val="accent5">
                    <a:lumMod val="50000"/>
                  </a:schemeClr>
                </a:solidFill>
              </a:rPr>
              <a:t>Gives a feeling </a:t>
            </a:r>
            <a:r>
              <a:rPr lang="en-US" b="1" dirty="0">
                <a:solidFill>
                  <a:schemeClr val="accent5">
                    <a:lumMod val="50000"/>
                  </a:schemeClr>
                </a:solidFill>
              </a:rPr>
              <a:t>of </a:t>
            </a:r>
            <a:r>
              <a:rPr lang="en-US" b="1" dirty="0" smtClean="0">
                <a:solidFill>
                  <a:schemeClr val="accent5">
                    <a:lumMod val="50000"/>
                  </a:schemeClr>
                </a:solidFill>
              </a:rPr>
              <a:t>fullness </a:t>
            </a:r>
            <a:r>
              <a:rPr lang="en-US" b="1" dirty="0">
                <a:solidFill>
                  <a:schemeClr val="accent5">
                    <a:lumMod val="50000"/>
                  </a:schemeClr>
                </a:solidFill>
              </a:rPr>
              <a:t>that helps </a:t>
            </a:r>
            <a:r>
              <a:rPr lang="en-US" b="1" dirty="0" smtClean="0">
                <a:solidFill>
                  <a:schemeClr val="accent5">
                    <a:lumMod val="50000"/>
                  </a:schemeClr>
                </a:solidFill>
              </a:rPr>
              <a:t>to prevent overeating and gaining </a:t>
            </a:r>
            <a:r>
              <a:rPr lang="en-US" b="1" dirty="0">
                <a:solidFill>
                  <a:schemeClr val="accent5">
                    <a:lumMod val="50000"/>
                  </a:schemeClr>
                </a:solidFill>
              </a:rPr>
              <a:t>extra weight</a:t>
            </a:r>
            <a:r>
              <a:rPr lang="en-US" b="1" dirty="0" smtClean="0">
                <a:solidFill>
                  <a:schemeClr val="accent5">
                    <a:lumMod val="50000"/>
                  </a:schemeClr>
                </a:solidFill>
              </a:rPr>
              <a:t>.*</a:t>
            </a:r>
            <a:endParaRPr lang="ru-RU" dirty="0"/>
          </a:p>
        </p:txBody>
      </p:sp>
    </p:spTree>
    <p:extLst>
      <p:ext uri="{BB962C8B-B14F-4D97-AF65-F5344CB8AC3E}">
        <p14:creationId xmlns:p14="http://schemas.microsoft.com/office/powerpoint/2010/main" val="407150657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19590" y="287248"/>
            <a:ext cx="4200033" cy="41619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smtClean="0">
              <a:solidFill>
                <a:schemeClr val="bg1"/>
              </a:solidFill>
              <a:latin typeface="Raleway" panose="020B0003030101060003" pitchFamily="34" charset="0"/>
            </a:endParaRPr>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2" name="TextBox 1"/>
          <p:cNvSpPr txBox="1"/>
          <p:nvPr/>
        </p:nvSpPr>
        <p:spPr>
          <a:xfrm>
            <a:off x="5670550" y="549555"/>
            <a:ext cx="2151340" cy="646331"/>
          </a:xfrm>
          <a:prstGeom prst="rect">
            <a:avLst/>
          </a:prstGeom>
          <a:noFill/>
        </p:spPr>
        <p:txBody>
          <a:bodyPr wrap="square" rtlCol="0">
            <a:spAutoFit/>
          </a:bodyPr>
          <a:lstStyle/>
          <a:p>
            <a:pPr algn="ctr"/>
            <a:r>
              <a:rPr lang="en-US" b="1" dirty="0" smtClean="0">
                <a:solidFill>
                  <a:srgbClr val="C00000"/>
                </a:solidFill>
              </a:rPr>
              <a:t>Apple fiber and pectin</a:t>
            </a:r>
            <a:endParaRPr lang="ru-RU" b="1" dirty="0">
              <a:solidFill>
                <a:srgbClr val="C00000"/>
              </a:solidFill>
            </a:endParaRPr>
          </a:p>
        </p:txBody>
      </p:sp>
      <p:sp>
        <p:nvSpPr>
          <p:cNvPr id="7" name="TextBox 6"/>
          <p:cNvSpPr txBox="1"/>
          <p:nvPr/>
        </p:nvSpPr>
        <p:spPr>
          <a:xfrm>
            <a:off x="783429" y="998603"/>
            <a:ext cx="3419475" cy="3139321"/>
          </a:xfrm>
          <a:prstGeom prst="rect">
            <a:avLst/>
          </a:prstGeom>
          <a:noFill/>
        </p:spPr>
        <p:txBody>
          <a:bodyPr wrap="square" rtlCol="0">
            <a:spAutoFit/>
          </a:bodyPr>
          <a:lstStyle/>
          <a:p>
            <a:pPr marL="171450" indent="-171450">
              <a:buFont typeface="Arial" panose="020B0604020202020204" pitchFamily="34" charset="0"/>
              <a:buChar char="•"/>
            </a:pPr>
            <a:r>
              <a:rPr lang="en-US" b="1" dirty="0" smtClean="0">
                <a:solidFill>
                  <a:schemeClr val="tx2"/>
                </a:solidFill>
              </a:rPr>
              <a:t>Helps to maintain a healthy weight*</a:t>
            </a:r>
            <a:r>
              <a:rPr lang="ru-RU" b="1" dirty="0" smtClean="0">
                <a:solidFill>
                  <a:schemeClr val="tx2"/>
                </a:solidFill>
              </a:rPr>
              <a:t/>
            </a:r>
            <a:br>
              <a:rPr lang="ru-RU" b="1" dirty="0" smtClean="0">
                <a:solidFill>
                  <a:schemeClr val="tx2"/>
                </a:solidFill>
              </a:rPr>
            </a:br>
            <a:endParaRPr lang="ru-RU" b="1" dirty="0">
              <a:solidFill>
                <a:schemeClr val="tx2"/>
              </a:solidFill>
            </a:endParaRPr>
          </a:p>
          <a:p>
            <a:pPr marL="171450" indent="-171450">
              <a:buFont typeface="Arial" panose="020B0604020202020204" pitchFamily="34" charset="0"/>
              <a:buChar char="•"/>
            </a:pPr>
            <a:r>
              <a:rPr lang="en-US" b="1" dirty="0">
                <a:solidFill>
                  <a:schemeClr val="tx2"/>
                </a:solidFill>
              </a:rPr>
              <a:t>Helps </a:t>
            </a:r>
            <a:r>
              <a:rPr lang="en-US" b="1" dirty="0" smtClean="0">
                <a:solidFill>
                  <a:schemeClr val="tx2"/>
                </a:solidFill>
              </a:rPr>
              <a:t>to normalize </a:t>
            </a:r>
            <a:r>
              <a:rPr lang="en-US" b="1" dirty="0">
                <a:solidFill>
                  <a:schemeClr val="tx2"/>
                </a:solidFill>
              </a:rPr>
              <a:t>the level of </a:t>
            </a:r>
            <a:r>
              <a:rPr lang="en-US" b="1" dirty="0" smtClean="0">
                <a:solidFill>
                  <a:schemeClr val="tx2"/>
                </a:solidFill>
              </a:rPr>
              <a:t>cholesterol*</a:t>
            </a:r>
          </a:p>
          <a:p>
            <a:pPr marL="171450" indent="-171450">
              <a:buFont typeface="Arial" panose="020B0604020202020204" pitchFamily="34" charset="0"/>
              <a:buChar char="•"/>
            </a:pPr>
            <a:endParaRPr lang="en-US" b="1" dirty="0">
              <a:solidFill>
                <a:schemeClr val="tx2"/>
              </a:solidFill>
            </a:endParaRPr>
          </a:p>
          <a:p>
            <a:pPr marL="171450" indent="-171450">
              <a:buFont typeface="Arial" panose="020B0604020202020204" pitchFamily="34" charset="0"/>
              <a:buChar char="•"/>
            </a:pPr>
            <a:r>
              <a:rPr lang="en-US" b="1" dirty="0" smtClean="0">
                <a:solidFill>
                  <a:schemeClr val="tx2"/>
                </a:solidFill>
              </a:rPr>
              <a:t>Improves intestinal microflora*</a:t>
            </a:r>
            <a:r>
              <a:rPr lang="ru-RU" b="1" dirty="0" smtClean="0">
                <a:solidFill>
                  <a:schemeClr val="tx2"/>
                </a:solidFill>
              </a:rPr>
              <a:t/>
            </a:r>
            <a:br>
              <a:rPr lang="ru-RU" b="1" dirty="0" smtClean="0">
                <a:solidFill>
                  <a:schemeClr val="tx2"/>
                </a:solidFill>
              </a:rPr>
            </a:br>
            <a:endParaRPr lang="ru-RU" b="1" dirty="0">
              <a:solidFill>
                <a:schemeClr val="tx2"/>
              </a:solidFill>
            </a:endParaRPr>
          </a:p>
          <a:p>
            <a:pPr marL="171450" indent="-171450">
              <a:buFont typeface="Arial" panose="020B0604020202020204" pitchFamily="34" charset="0"/>
              <a:buChar char="•"/>
            </a:pPr>
            <a:r>
              <a:rPr lang="en-US" b="1" dirty="0" smtClean="0">
                <a:solidFill>
                  <a:schemeClr val="tx2"/>
                </a:solidFill>
              </a:rPr>
              <a:t>Has a positive influence on the metabolism*</a:t>
            </a:r>
            <a:endParaRPr lang="ru-RU" b="1" dirty="0">
              <a:solidFill>
                <a:schemeClr val="tx2"/>
              </a:solidFill>
            </a:endParaRPr>
          </a:p>
          <a:p>
            <a:endParaRPr lang="ru-RU" dirty="0"/>
          </a:p>
        </p:txBody>
      </p:sp>
      <p:sp>
        <p:nvSpPr>
          <p:cNvPr id="3" name="Прямоугольник 2"/>
          <p:cNvSpPr/>
          <p:nvPr/>
        </p:nvSpPr>
        <p:spPr>
          <a:xfrm>
            <a:off x="0" y="0"/>
            <a:ext cx="9144000" cy="5143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60945" y="1465284"/>
            <a:ext cx="3749418" cy="272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55804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19590" y="287248"/>
            <a:ext cx="4200033" cy="41619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smtClean="0">
              <a:solidFill>
                <a:schemeClr val="bg1"/>
              </a:solidFill>
              <a:latin typeface="Raleway" panose="020B0003030101060003" pitchFamily="34" charset="0"/>
            </a:endParaRPr>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9671" y="1718221"/>
            <a:ext cx="3393099" cy="2523090"/>
          </a:xfrm>
          <a:prstGeom prst="rect">
            <a:avLst/>
          </a:prstGeom>
        </p:spPr>
      </p:pic>
      <p:sp>
        <p:nvSpPr>
          <p:cNvPr id="2" name="TextBox 1"/>
          <p:cNvSpPr txBox="1"/>
          <p:nvPr/>
        </p:nvSpPr>
        <p:spPr>
          <a:xfrm>
            <a:off x="5636525" y="918887"/>
            <a:ext cx="2033515" cy="461665"/>
          </a:xfrm>
          <a:prstGeom prst="rect">
            <a:avLst/>
          </a:prstGeom>
          <a:noFill/>
        </p:spPr>
        <p:txBody>
          <a:bodyPr wrap="square" rtlCol="0">
            <a:spAutoFit/>
          </a:bodyPr>
          <a:lstStyle/>
          <a:p>
            <a:pPr algn="ctr"/>
            <a:r>
              <a:rPr lang="en-US" sz="2400" b="1" dirty="0" smtClean="0">
                <a:solidFill>
                  <a:srgbClr val="800000"/>
                </a:solidFill>
              </a:rPr>
              <a:t>Inulin</a:t>
            </a:r>
            <a:endParaRPr lang="ru-RU" sz="2400" b="1" dirty="0">
              <a:solidFill>
                <a:srgbClr val="800000"/>
              </a:solidFill>
            </a:endParaRPr>
          </a:p>
        </p:txBody>
      </p:sp>
      <p:sp>
        <p:nvSpPr>
          <p:cNvPr id="7" name="TextBox 6"/>
          <p:cNvSpPr txBox="1"/>
          <p:nvPr/>
        </p:nvSpPr>
        <p:spPr>
          <a:xfrm>
            <a:off x="560389" y="998603"/>
            <a:ext cx="3642516" cy="1846659"/>
          </a:xfrm>
          <a:prstGeom prst="rect">
            <a:avLst/>
          </a:prstGeom>
          <a:noFill/>
        </p:spPr>
        <p:txBody>
          <a:bodyPr wrap="square" rtlCol="0">
            <a:spAutoFit/>
          </a:bodyPr>
          <a:lstStyle/>
          <a:p>
            <a:r>
              <a:rPr lang="en-US" sz="2400" b="1" dirty="0" smtClean="0">
                <a:solidFill>
                  <a:schemeClr val="tx2"/>
                </a:solidFill>
              </a:rPr>
              <a:t>Stimulates </a:t>
            </a:r>
            <a:r>
              <a:rPr lang="en-US" sz="2400" b="1" dirty="0">
                <a:solidFill>
                  <a:schemeClr val="tx2"/>
                </a:solidFill>
              </a:rPr>
              <a:t>the growth of beneficial intestinal bacteria</a:t>
            </a:r>
            <a:r>
              <a:rPr lang="ru-RU" sz="2400" b="1" dirty="0" smtClean="0">
                <a:solidFill>
                  <a:schemeClr val="tx2"/>
                </a:solidFill>
              </a:rPr>
              <a:t>, </a:t>
            </a:r>
            <a:r>
              <a:rPr lang="en-US" sz="2400" b="1" dirty="0" smtClean="0">
                <a:solidFill>
                  <a:schemeClr val="tx2"/>
                </a:solidFill>
              </a:rPr>
              <a:t>promotes digestive health</a:t>
            </a:r>
            <a:r>
              <a:rPr lang="en-US" sz="2400" b="1" dirty="0">
                <a:solidFill>
                  <a:schemeClr val="tx2"/>
                </a:solidFill>
              </a:rPr>
              <a:t>*</a:t>
            </a:r>
            <a:r>
              <a:rPr lang="ru-RU" dirty="0"/>
              <a:t/>
            </a:r>
            <a:br>
              <a:rPr lang="ru-RU" dirty="0"/>
            </a:br>
            <a:endParaRPr lang="ru-RU" dirty="0"/>
          </a:p>
        </p:txBody>
      </p:sp>
    </p:spTree>
    <p:extLst>
      <p:ext uri="{BB962C8B-B14F-4D97-AF65-F5344CB8AC3E}">
        <p14:creationId xmlns:p14="http://schemas.microsoft.com/office/powerpoint/2010/main" val="271389005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19590" y="287248"/>
            <a:ext cx="4200033" cy="41619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smtClean="0">
              <a:solidFill>
                <a:schemeClr val="bg1"/>
              </a:solidFill>
              <a:latin typeface="Raleway" panose="020B0003030101060003" pitchFamily="34" charset="0"/>
            </a:endParaRPr>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1499" y="1380552"/>
            <a:ext cx="4471271" cy="3227577"/>
          </a:xfrm>
          <a:prstGeom prst="rect">
            <a:avLst/>
          </a:prstGeom>
        </p:spPr>
      </p:pic>
      <p:sp>
        <p:nvSpPr>
          <p:cNvPr id="2" name="TextBox 1"/>
          <p:cNvSpPr txBox="1"/>
          <p:nvPr/>
        </p:nvSpPr>
        <p:spPr>
          <a:xfrm>
            <a:off x="5636525" y="918887"/>
            <a:ext cx="2033515" cy="461665"/>
          </a:xfrm>
          <a:prstGeom prst="rect">
            <a:avLst/>
          </a:prstGeom>
          <a:noFill/>
        </p:spPr>
        <p:txBody>
          <a:bodyPr wrap="square" rtlCol="0">
            <a:spAutoFit/>
          </a:bodyPr>
          <a:lstStyle/>
          <a:p>
            <a:pPr algn="ctr"/>
            <a:r>
              <a:rPr lang="en-US" sz="2400" b="1" dirty="0" smtClean="0">
                <a:solidFill>
                  <a:srgbClr val="002060"/>
                </a:solidFill>
              </a:rPr>
              <a:t>Glucomannan</a:t>
            </a:r>
            <a:endParaRPr lang="ru-RU" sz="2400" b="1" dirty="0">
              <a:solidFill>
                <a:srgbClr val="002060"/>
              </a:solidFill>
            </a:endParaRPr>
          </a:p>
        </p:txBody>
      </p:sp>
      <p:sp>
        <p:nvSpPr>
          <p:cNvPr id="7" name="TextBox 6"/>
          <p:cNvSpPr txBox="1"/>
          <p:nvPr/>
        </p:nvSpPr>
        <p:spPr>
          <a:xfrm>
            <a:off x="560389" y="998603"/>
            <a:ext cx="3642516"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tx2"/>
                </a:solidFill>
              </a:rPr>
              <a:t>Fat  adsorption from </a:t>
            </a:r>
            <a:r>
              <a:rPr lang="en-US" b="1" dirty="0">
                <a:solidFill>
                  <a:schemeClr val="tx2"/>
                </a:solidFill>
              </a:rPr>
              <a:t>the small </a:t>
            </a:r>
            <a:r>
              <a:rPr lang="en-US" b="1" dirty="0" smtClean="0">
                <a:solidFill>
                  <a:schemeClr val="tx2"/>
                </a:solidFill>
              </a:rPr>
              <a:t>intestine*</a:t>
            </a:r>
            <a:r>
              <a:rPr lang="ru-RU" b="1" dirty="0" smtClean="0">
                <a:solidFill>
                  <a:schemeClr val="tx2"/>
                </a:solidFill>
              </a:rPr>
              <a:t/>
            </a:r>
            <a:br>
              <a:rPr lang="ru-RU" b="1" dirty="0" smtClean="0">
                <a:solidFill>
                  <a:schemeClr val="tx2"/>
                </a:solidFill>
              </a:rPr>
            </a:br>
            <a:endParaRPr lang="ru-RU" b="1" dirty="0" smtClean="0">
              <a:solidFill>
                <a:schemeClr val="tx2"/>
              </a:solidFill>
            </a:endParaRPr>
          </a:p>
          <a:p>
            <a:pPr marL="285750" indent="-285750">
              <a:buFont typeface="Arial" panose="020B0604020202020204" pitchFamily="34" charset="0"/>
              <a:buChar char="•"/>
            </a:pPr>
            <a:r>
              <a:rPr lang="en-US" b="1" dirty="0">
                <a:solidFill>
                  <a:schemeClr val="tx2"/>
                </a:solidFill>
              </a:rPr>
              <a:t>Appetite </a:t>
            </a:r>
            <a:r>
              <a:rPr lang="en-US" b="1" dirty="0" smtClean="0">
                <a:solidFill>
                  <a:schemeClr val="tx2"/>
                </a:solidFill>
              </a:rPr>
              <a:t>suppression*</a:t>
            </a:r>
            <a:r>
              <a:rPr lang="ru-RU" b="1" dirty="0" smtClean="0">
                <a:solidFill>
                  <a:schemeClr val="tx2"/>
                </a:solidFill>
              </a:rPr>
              <a:t/>
            </a:r>
            <a:br>
              <a:rPr lang="ru-RU" b="1" dirty="0" smtClean="0">
                <a:solidFill>
                  <a:schemeClr val="tx2"/>
                </a:solidFill>
              </a:rPr>
            </a:br>
            <a:endParaRPr lang="ru-RU" b="1" dirty="0" smtClean="0">
              <a:solidFill>
                <a:schemeClr val="tx2"/>
              </a:solidFill>
            </a:endParaRPr>
          </a:p>
          <a:p>
            <a:pPr marL="285750" indent="-285750">
              <a:buFont typeface="Arial" panose="020B0604020202020204" pitchFamily="34" charset="0"/>
              <a:buChar char="•"/>
            </a:pPr>
            <a:r>
              <a:rPr lang="en-US" b="1" dirty="0" smtClean="0">
                <a:solidFill>
                  <a:schemeClr val="tx2"/>
                </a:solidFill>
              </a:rPr>
              <a:t>Control of blood sugar*</a:t>
            </a:r>
            <a:endParaRPr lang="ru-RU" b="1" dirty="0">
              <a:solidFill>
                <a:schemeClr val="tx2"/>
              </a:solidFill>
            </a:endParaRPr>
          </a:p>
          <a:p>
            <a:endParaRPr lang="ru-RU" dirty="0"/>
          </a:p>
        </p:txBody>
      </p:sp>
    </p:spTree>
    <p:extLst>
      <p:ext uri="{BB962C8B-B14F-4D97-AF65-F5344CB8AC3E}">
        <p14:creationId xmlns:p14="http://schemas.microsoft.com/office/powerpoint/2010/main" val="91280955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223518"/>
            <a:ext cx="9144000" cy="3627718"/>
          </a:xfrm>
          <a:prstGeom prst="rect">
            <a:avLst/>
          </a:prstGeom>
          <a:solidFill>
            <a:schemeClr val="bg1"/>
          </a:solidFill>
          <a:ln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smtClean="0">
              <a:solidFill>
                <a:schemeClr val="bg1"/>
              </a:solidFill>
              <a:latin typeface="Raleway" panose="020B0003030101060003" pitchFamily="34" charset="0"/>
            </a:endParaRPr>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428625" y="3717129"/>
            <a:ext cx="8372475"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5">
                    <a:lumMod val="50000"/>
                  </a:schemeClr>
                </a:solidFill>
                <a:cs typeface="Raleway"/>
              </a:rPr>
              <a:t>HI-FIBER </a:t>
            </a:r>
            <a:r>
              <a:rPr lang="en-US" b="1" dirty="0" smtClean="0">
                <a:solidFill>
                  <a:schemeClr val="accent5">
                    <a:lumMod val="50000"/>
                  </a:schemeClr>
                </a:solidFill>
                <a:cs typeface="Raleway"/>
              </a:rPr>
              <a:t>INGREDIENT</a:t>
            </a:r>
            <a:r>
              <a:rPr lang="ru-RU" b="1" dirty="0" smtClean="0">
                <a:solidFill>
                  <a:schemeClr val="accent5">
                    <a:lumMod val="50000"/>
                  </a:schemeClr>
                </a:solidFill>
                <a:cs typeface="Raleway"/>
              </a:rPr>
              <a:t> </a:t>
            </a:r>
            <a:r>
              <a:rPr lang="ru-RU" b="1" dirty="0">
                <a:solidFill>
                  <a:schemeClr val="accent5">
                    <a:lumMod val="50000"/>
                  </a:schemeClr>
                </a:solidFill>
                <a:cs typeface="Raleway"/>
              </a:rPr>
              <a:t>– </a:t>
            </a:r>
            <a:r>
              <a:rPr lang="en-US" b="1" dirty="0" smtClean="0">
                <a:solidFill>
                  <a:schemeClr val="accent5">
                    <a:lumMod val="50000"/>
                  </a:schemeClr>
                </a:solidFill>
                <a:cs typeface="Raleway"/>
              </a:rPr>
              <a:t>INSOLUBLE </a:t>
            </a:r>
            <a:r>
              <a:rPr lang="en-US" b="1" dirty="0">
                <a:solidFill>
                  <a:schemeClr val="accent5">
                    <a:lumMod val="50000"/>
                  </a:schemeClr>
                </a:solidFill>
                <a:cs typeface="Raleway"/>
              </a:rPr>
              <a:t>FIBER</a:t>
            </a:r>
            <a:r>
              <a:rPr lang="ru-RU" b="1" dirty="0">
                <a:solidFill>
                  <a:schemeClr val="accent5">
                    <a:lumMod val="50000"/>
                  </a:schemeClr>
                </a:solidFill>
                <a:cs typeface="Raleway"/>
              </a:rPr>
              <a:t>:</a:t>
            </a:r>
          </a:p>
          <a:p>
            <a:pPr algn="ctr"/>
            <a:r>
              <a:rPr lang="ru-RU" b="1" dirty="0" smtClean="0">
                <a:solidFill>
                  <a:schemeClr val="accent5">
                    <a:lumMod val="50000"/>
                  </a:schemeClr>
                </a:solidFill>
                <a:latin typeface="+mj-lt"/>
                <a:cs typeface="Raleway"/>
              </a:rPr>
              <a:t> </a:t>
            </a:r>
            <a:r>
              <a:rPr lang="en-US" cap="all" dirty="0" smtClean="0">
                <a:solidFill>
                  <a:srgbClr val="BD39A4"/>
                </a:solidFill>
                <a:latin typeface="+mj-lt"/>
                <a:cs typeface="Raleway"/>
              </a:rPr>
              <a:t>Cellulose and Rice bran</a:t>
            </a:r>
            <a:endParaRPr lang="ru-RU" b="1" cap="all" dirty="0" smtClean="0">
              <a:solidFill>
                <a:schemeClr val="accent5">
                  <a:lumMod val="50000"/>
                </a:schemeClr>
              </a:solidFill>
              <a:latin typeface="+mj-lt"/>
              <a:cs typeface="Raleway"/>
            </a:endParaRPr>
          </a:p>
        </p:txBody>
      </p:sp>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5301" y="941552"/>
            <a:ext cx="1944245" cy="1567387"/>
          </a:xfrm>
          <a:prstGeom prst="rect">
            <a:avLst/>
          </a:prstGeom>
        </p:spPr>
      </p:pic>
      <p:sp>
        <p:nvSpPr>
          <p:cNvPr id="2" name="TextBox 1"/>
          <p:cNvSpPr txBox="1"/>
          <p:nvPr/>
        </p:nvSpPr>
        <p:spPr>
          <a:xfrm>
            <a:off x="3829050" y="506852"/>
            <a:ext cx="4972050" cy="461665"/>
          </a:xfrm>
          <a:prstGeom prst="rect">
            <a:avLst/>
          </a:prstGeom>
          <a:noFill/>
        </p:spPr>
        <p:txBody>
          <a:bodyPr wrap="square" rtlCol="0">
            <a:spAutoFit/>
          </a:bodyPr>
          <a:lstStyle/>
          <a:p>
            <a:pPr algn="ctr"/>
            <a:r>
              <a:rPr lang="en-US" sz="2400" b="1" dirty="0" smtClean="0"/>
              <a:t>Insoluble fiber</a:t>
            </a:r>
            <a:endParaRPr lang="ru-RU" sz="2400" b="1" dirty="0"/>
          </a:p>
        </p:txBody>
      </p:sp>
      <p:pic>
        <p:nvPicPr>
          <p:cNvPr id="5" name="Рисунок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03484" y="1051710"/>
            <a:ext cx="2024288" cy="1347072"/>
          </a:xfrm>
          <a:prstGeom prst="rect">
            <a:avLst/>
          </a:prstGeom>
        </p:spPr>
      </p:pic>
      <p:sp>
        <p:nvSpPr>
          <p:cNvPr id="8" name="TextBox 7"/>
          <p:cNvSpPr txBox="1"/>
          <p:nvPr/>
        </p:nvSpPr>
        <p:spPr>
          <a:xfrm>
            <a:off x="4572000" y="2657532"/>
            <a:ext cx="1510848" cy="261610"/>
          </a:xfrm>
          <a:prstGeom prst="rect">
            <a:avLst/>
          </a:prstGeom>
          <a:noFill/>
        </p:spPr>
        <p:txBody>
          <a:bodyPr wrap="square" rtlCol="0">
            <a:spAutoFit/>
          </a:bodyPr>
          <a:lstStyle/>
          <a:p>
            <a:pPr algn="ctr"/>
            <a:r>
              <a:rPr lang="en-US" sz="1100" dirty="0" smtClean="0"/>
              <a:t>Cellulose</a:t>
            </a:r>
            <a:endParaRPr lang="ru-RU" sz="1100" dirty="0"/>
          </a:p>
        </p:txBody>
      </p:sp>
      <p:sp>
        <p:nvSpPr>
          <p:cNvPr id="10" name="TextBox 9"/>
          <p:cNvSpPr txBox="1"/>
          <p:nvPr/>
        </p:nvSpPr>
        <p:spPr>
          <a:xfrm>
            <a:off x="7131843" y="2657532"/>
            <a:ext cx="1262063" cy="261610"/>
          </a:xfrm>
          <a:prstGeom prst="rect">
            <a:avLst/>
          </a:prstGeom>
          <a:noFill/>
        </p:spPr>
        <p:txBody>
          <a:bodyPr wrap="square" rtlCol="0">
            <a:spAutoFit/>
          </a:bodyPr>
          <a:lstStyle/>
          <a:p>
            <a:r>
              <a:rPr lang="en-US" sz="1100" dirty="0" smtClean="0"/>
              <a:t>Rice bran</a:t>
            </a:r>
            <a:endParaRPr lang="ru-RU" sz="1100" dirty="0"/>
          </a:p>
        </p:txBody>
      </p:sp>
      <p:sp>
        <p:nvSpPr>
          <p:cNvPr id="16" name="TextBox 15"/>
          <p:cNvSpPr txBox="1"/>
          <p:nvPr/>
        </p:nvSpPr>
        <p:spPr>
          <a:xfrm>
            <a:off x="428625" y="512878"/>
            <a:ext cx="3400425" cy="2800767"/>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002060"/>
                </a:solidFill>
              </a:rPr>
              <a:t>Provides </a:t>
            </a:r>
            <a:r>
              <a:rPr lang="en-US" b="1" dirty="0">
                <a:solidFill>
                  <a:srgbClr val="002060"/>
                </a:solidFill>
              </a:rPr>
              <a:t>“bulk” for stool </a:t>
            </a:r>
            <a:r>
              <a:rPr lang="en-US" b="1" dirty="0" smtClean="0">
                <a:solidFill>
                  <a:srgbClr val="002060"/>
                </a:solidFill>
              </a:rPr>
              <a:t>formation*</a:t>
            </a:r>
            <a:r>
              <a:rPr lang="ru-RU" b="1" dirty="0">
                <a:solidFill>
                  <a:srgbClr val="002060"/>
                </a:solidFill>
              </a:rPr>
              <a:t/>
            </a:r>
            <a:br>
              <a:rPr lang="ru-RU" b="1" dirty="0">
                <a:solidFill>
                  <a:srgbClr val="002060"/>
                </a:solidFill>
              </a:rPr>
            </a:br>
            <a:endParaRPr lang="ru-RU" b="1" dirty="0">
              <a:solidFill>
                <a:srgbClr val="002060"/>
              </a:solidFill>
            </a:endParaRPr>
          </a:p>
          <a:p>
            <a:pPr marL="285750" indent="-285750">
              <a:buFont typeface="Arial" panose="020B0604020202020204" pitchFamily="34" charset="0"/>
              <a:buChar char="•"/>
            </a:pPr>
            <a:r>
              <a:rPr lang="en-US" b="1" dirty="0" smtClean="0">
                <a:solidFill>
                  <a:srgbClr val="002060"/>
                </a:solidFill>
              </a:rPr>
              <a:t>Speeds </a:t>
            </a:r>
            <a:r>
              <a:rPr lang="en-US" b="1" dirty="0">
                <a:solidFill>
                  <a:srgbClr val="002060"/>
                </a:solidFill>
              </a:rPr>
              <a:t>up the movement of food and waste through the digestive </a:t>
            </a:r>
            <a:r>
              <a:rPr lang="en-US" b="1" dirty="0" smtClean="0">
                <a:solidFill>
                  <a:srgbClr val="002060"/>
                </a:solidFill>
              </a:rPr>
              <a:t>system*</a:t>
            </a:r>
            <a:r>
              <a:rPr lang="ru-RU" b="1" dirty="0" smtClean="0">
                <a:solidFill>
                  <a:srgbClr val="002060"/>
                </a:solidFill>
              </a:rPr>
              <a:t/>
            </a:r>
            <a:br>
              <a:rPr lang="ru-RU" b="1" dirty="0" smtClean="0">
                <a:solidFill>
                  <a:srgbClr val="002060"/>
                </a:solidFill>
              </a:rPr>
            </a:br>
            <a:endParaRPr lang="ru-RU" b="1" dirty="0" smtClean="0">
              <a:solidFill>
                <a:srgbClr val="002060"/>
              </a:solidFill>
            </a:endParaRPr>
          </a:p>
          <a:p>
            <a:pPr marL="285750" indent="-285750">
              <a:buFont typeface="Arial" panose="020B0604020202020204" pitchFamily="34" charset="0"/>
              <a:buChar char="•"/>
            </a:pPr>
            <a:r>
              <a:rPr lang="en-US" b="1" dirty="0" smtClean="0">
                <a:solidFill>
                  <a:srgbClr val="002060"/>
                </a:solidFill>
              </a:rPr>
              <a:t>Promotes better nutrition*</a:t>
            </a:r>
            <a:endParaRPr lang="ru-RU" sz="1600" b="1" dirty="0">
              <a:solidFill>
                <a:srgbClr val="002060"/>
              </a:solidFill>
            </a:endParaRPr>
          </a:p>
          <a:p>
            <a:pPr marL="285750" indent="-285750">
              <a:buFont typeface="Arial" panose="020B0604020202020204" pitchFamily="34" charset="0"/>
              <a:buChar char="•"/>
            </a:pPr>
            <a:endParaRPr lang="ru-RU" sz="1400" b="1" dirty="0">
              <a:solidFill>
                <a:srgbClr val="002060"/>
              </a:solidFill>
            </a:endParaRPr>
          </a:p>
          <a:p>
            <a:endParaRPr lang="ru-RU" dirty="0"/>
          </a:p>
        </p:txBody>
      </p:sp>
    </p:spTree>
    <p:extLst>
      <p:ext uri="{BB962C8B-B14F-4D97-AF65-F5344CB8AC3E}">
        <p14:creationId xmlns:p14="http://schemas.microsoft.com/office/powerpoint/2010/main" val="336703840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9524"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2</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 y="2569"/>
            <a:ext cx="4486272" cy="4264630"/>
          </a:xfrm>
          <a:prstGeom prst="rect">
            <a:avLst/>
          </a:prstGeom>
          <a:ln>
            <a:solidFill>
              <a:schemeClr val="bg1"/>
            </a:solidFill>
          </a:ln>
        </p:spPr>
      </p:pic>
      <p:sp>
        <p:nvSpPr>
          <p:cNvPr id="4" name="Прямоугольник 3"/>
          <p:cNvSpPr/>
          <p:nvPr/>
        </p:nvSpPr>
        <p:spPr>
          <a:xfrm>
            <a:off x="1" y="4267199"/>
            <a:ext cx="9148762" cy="878869"/>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TextBox 1"/>
          <p:cNvSpPr txBox="1"/>
          <p:nvPr/>
        </p:nvSpPr>
        <p:spPr>
          <a:xfrm>
            <a:off x="128586" y="4358987"/>
            <a:ext cx="8715375" cy="584775"/>
          </a:xfrm>
          <a:prstGeom prst="rect">
            <a:avLst/>
          </a:prstGeom>
          <a:noFill/>
        </p:spPr>
        <p:txBody>
          <a:bodyPr wrap="square" rtlCol="0">
            <a:spAutoFit/>
          </a:bodyPr>
          <a:lstStyle/>
          <a:p>
            <a:pPr algn="ctr"/>
            <a:r>
              <a:rPr lang="en-US" sz="3200" b="1" dirty="0" smtClean="0">
                <a:solidFill>
                  <a:schemeClr val="bg1"/>
                </a:solidFill>
              </a:rPr>
              <a:t>HEALTHY OR TASTY</a:t>
            </a:r>
            <a:r>
              <a:rPr lang="ru-RU" sz="3200" b="1" dirty="0" smtClean="0">
                <a:solidFill>
                  <a:schemeClr val="bg1"/>
                </a:solidFill>
              </a:rPr>
              <a:t>?</a:t>
            </a:r>
            <a:endParaRPr lang="ru-RU" sz="3200" b="1" dirty="0">
              <a:solidFill>
                <a:schemeClr val="bg1"/>
              </a:solidFill>
            </a:endParaRPr>
          </a:p>
        </p:txBody>
      </p:sp>
      <p:pic>
        <p:nvPicPr>
          <p:cNvPr id="6" name="Рисунок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3903" y="-13648"/>
            <a:ext cx="4657726" cy="4280847"/>
          </a:xfrm>
          <a:prstGeom prst="rect">
            <a:avLst/>
          </a:prstGeom>
          <a:ln>
            <a:solidFill>
              <a:schemeClr val="bg1"/>
            </a:solidFill>
          </a:ln>
        </p:spPr>
      </p:pic>
    </p:spTree>
    <p:extLst>
      <p:ext uri="{BB962C8B-B14F-4D97-AF65-F5344CB8AC3E}">
        <p14:creationId xmlns:p14="http://schemas.microsoft.com/office/powerpoint/2010/main" val="714679573"/>
      </p:ext>
    </p:extLst>
  </p:cSld>
  <p:clrMapOvr>
    <a:masterClrMapping/>
  </p:clrMapOvr>
  <p:transition spd="slow">
    <p:push dir="u"/>
  </p:transition>
  <p:timing>
    <p:tnLst>
      <p:par>
        <p:cT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4288" y="-127039"/>
            <a:ext cx="9144000" cy="3730047"/>
          </a:xfrm>
          <a:prstGeom prst="rect">
            <a:avLst/>
          </a:prstGeom>
          <a:solidFill>
            <a:schemeClr val="bg1"/>
          </a:solidFill>
          <a:ln cmpd="sng">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smtClean="0">
              <a:solidFill>
                <a:schemeClr val="bg1"/>
              </a:solidFill>
              <a:latin typeface="Raleway" panose="020B0003030101060003" pitchFamily="34" charset="0"/>
            </a:endParaRPr>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490535" y="3855617"/>
            <a:ext cx="8258175"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accent5">
                    <a:lumMod val="50000"/>
                  </a:schemeClr>
                </a:solidFill>
                <a:cs typeface="Raleway"/>
              </a:rPr>
              <a:t>Hi-FIBER INGREDIENT - GLUTAMINE</a:t>
            </a:r>
            <a:endParaRPr lang="ru-RU" sz="1600" b="1" dirty="0" smtClean="0">
              <a:solidFill>
                <a:schemeClr val="accent5">
                  <a:lumMod val="50000"/>
                </a:schemeClr>
              </a:solidFill>
              <a:cs typeface="Raleway"/>
            </a:endParaRPr>
          </a:p>
          <a:p>
            <a:pPr algn="ctr"/>
            <a:r>
              <a:rPr lang="en-US" dirty="0" smtClean="0">
                <a:solidFill>
                  <a:srgbClr val="C53166"/>
                </a:solidFill>
                <a:cs typeface="Raleway"/>
              </a:rPr>
              <a:t>Helps </a:t>
            </a:r>
            <a:r>
              <a:rPr lang="en-US" dirty="0">
                <a:solidFill>
                  <a:srgbClr val="C53166"/>
                </a:solidFill>
                <a:cs typeface="Raleway"/>
              </a:rPr>
              <a:t>with </a:t>
            </a:r>
            <a:r>
              <a:rPr lang="en-US" dirty="0" smtClean="0">
                <a:solidFill>
                  <a:srgbClr val="C53166"/>
                </a:solidFill>
                <a:cs typeface="Raleway"/>
              </a:rPr>
              <a:t>“irritable </a:t>
            </a:r>
            <a:r>
              <a:rPr lang="en-US" dirty="0">
                <a:solidFill>
                  <a:srgbClr val="C53166"/>
                </a:solidFill>
                <a:cs typeface="Raleway"/>
              </a:rPr>
              <a:t>bowel </a:t>
            </a:r>
            <a:r>
              <a:rPr lang="en-US" dirty="0" smtClean="0">
                <a:solidFill>
                  <a:srgbClr val="C53166"/>
                </a:solidFill>
                <a:cs typeface="Raleway"/>
              </a:rPr>
              <a:t>syndrome”*</a:t>
            </a:r>
            <a:endParaRPr lang="ru-RU" sz="1400" b="1" dirty="0" smtClean="0">
              <a:solidFill>
                <a:srgbClr val="C00000"/>
              </a:solidFill>
              <a:cs typeface="Raleway"/>
            </a:endParaRPr>
          </a:p>
        </p:txBody>
      </p:sp>
      <p:sp>
        <p:nvSpPr>
          <p:cNvPr id="2" name="TextBox 1"/>
          <p:cNvSpPr txBox="1"/>
          <p:nvPr/>
        </p:nvSpPr>
        <p:spPr>
          <a:xfrm>
            <a:off x="5405400" y="155102"/>
            <a:ext cx="2151340" cy="369332"/>
          </a:xfrm>
          <a:prstGeom prst="rect">
            <a:avLst/>
          </a:prstGeom>
          <a:noFill/>
        </p:spPr>
        <p:txBody>
          <a:bodyPr wrap="square" rtlCol="0">
            <a:spAutoFit/>
          </a:bodyPr>
          <a:lstStyle/>
          <a:p>
            <a:pPr algn="ctr"/>
            <a:r>
              <a:rPr lang="en-US" b="1" dirty="0" smtClean="0"/>
              <a:t>Glutamine</a:t>
            </a:r>
            <a:endParaRPr lang="ru-RU" b="1" dirty="0"/>
          </a:p>
        </p:txBody>
      </p:sp>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8596" y="731423"/>
            <a:ext cx="2984947" cy="1717836"/>
          </a:xfrm>
          <a:prstGeom prst="rect">
            <a:avLst/>
          </a:prstGeom>
        </p:spPr>
      </p:pic>
      <p:pic>
        <p:nvPicPr>
          <p:cNvPr id="10" name="Рисунок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13391"/>
            <a:ext cx="3695700" cy="3707037"/>
          </a:xfrm>
          <a:prstGeom prst="rect">
            <a:avLst/>
          </a:prstGeom>
        </p:spPr>
      </p:pic>
      <p:sp>
        <p:nvSpPr>
          <p:cNvPr id="11" name="TextBox 10"/>
          <p:cNvSpPr txBox="1"/>
          <p:nvPr/>
        </p:nvSpPr>
        <p:spPr>
          <a:xfrm>
            <a:off x="3794079" y="2609713"/>
            <a:ext cx="5193312" cy="338554"/>
          </a:xfrm>
          <a:prstGeom prst="rect">
            <a:avLst/>
          </a:prstGeom>
          <a:noFill/>
        </p:spPr>
        <p:txBody>
          <a:bodyPr wrap="square" rtlCol="0">
            <a:spAutoFit/>
          </a:bodyPr>
          <a:lstStyle/>
          <a:p>
            <a:pPr algn="ctr"/>
            <a:r>
              <a:rPr lang="en-US" sz="1600" dirty="0" smtClean="0"/>
              <a:t>Protects the mucosa in the  digestive tract*</a:t>
            </a:r>
            <a:endParaRPr lang="ru-RU" sz="1600" dirty="0"/>
          </a:p>
        </p:txBody>
      </p:sp>
    </p:spTree>
    <p:extLst>
      <p:ext uri="{BB962C8B-B14F-4D97-AF65-F5344CB8AC3E}">
        <p14:creationId xmlns:p14="http://schemas.microsoft.com/office/powerpoint/2010/main" val="390094954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640" y="421"/>
            <a:ext cx="9144000" cy="3627718"/>
          </a:xfrm>
          <a:prstGeom prst="rect">
            <a:avLst/>
          </a:prstGeom>
          <a:solidFill>
            <a:schemeClr val="bg1"/>
          </a:solidFill>
          <a:ln cmpd="sng">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smtClean="0">
              <a:solidFill>
                <a:schemeClr val="bg1"/>
              </a:solidFill>
              <a:latin typeface="Raleway" panose="020B0003030101060003" pitchFamily="34" charset="0"/>
            </a:endParaRPr>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442272" y="3839959"/>
            <a:ext cx="8258175"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latin typeface="+mj-lt"/>
                <a:cs typeface="Raleway"/>
              </a:rPr>
              <a:t>HI-FIBER UNIQUE BENEFIT</a:t>
            </a:r>
            <a:r>
              <a:rPr lang="ru-RU" sz="1400" b="1" dirty="0" smtClean="0">
                <a:solidFill>
                  <a:schemeClr val="accent5">
                    <a:lumMod val="50000"/>
                  </a:schemeClr>
                </a:solidFill>
                <a:latin typeface="+mj-lt"/>
                <a:cs typeface="Raleway"/>
              </a:rPr>
              <a:t>:</a:t>
            </a:r>
            <a:r>
              <a:rPr lang="ru-RU" sz="1400" b="1" dirty="0">
                <a:solidFill>
                  <a:schemeClr val="accent5">
                    <a:lumMod val="50000"/>
                  </a:schemeClr>
                </a:solidFill>
                <a:latin typeface="+mj-lt"/>
                <a:cs typeface="Raleway"/>
              </a:rPr>
              <a:t/>
            </a:r>
            <a:br>
              <a:rPr lang="ru-RU" sz="1400" b="1" dirty="0">
                <a:solidFill>
                  <a:schemeClr val="accent5">
                    <a:lumMod val="50000"/>
                  </a:schemeClr>
                </a:solidFill>
                <a:latin typeface="+mj-lt"/>
                <a:cs typeface="Raleway"/>
              </a:rPr>
            </a:br>
            <a:r>
              <a:rPr lang="en-US" sz="1400" dirty="0" smtClean="0">
                <a:solidFill>
                  <a:srgbClr val="BD39A4"/>
                </a:solidFill>
                <a:latin typeface="+mj-lt"/>
                <a:cs typeface="Raleway"/>
              </a:rPr>
              <a:t>ALOE VERA GEL AS HI-FIBER INGREDIENT</a:t>
            </a:r>
            <a:endParaRPr lang="ru-RU" sz="1400" dirty="0" smtClean="0">
              <a:solidFill>
                <a:srgbClr val="BD39A4"/>
              </a:solidFill>
              <a:latin typeface="+mj-lt"/>
              <a:cs typeface="Raleway"/>
            </a:endParaRPr>
          </a:p>
          <a:p>
            <a:pPr algn="ctr"/>
            <a:endParaRPr lang="ru-RU" sz="1400" dirty="0" smtClean="0">
              <a:solidFill>
                <a:srgbClr val="C00000"/>
              </a:solidFill>
              <a:latin typeface="+mj-lt"/>
              <a:cs typeface="Raleway"/>
            </a:endParaRPr>
          </a:p>
        </p:txBody>
      </p:sp>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7573" y="350513"/>
            <a:ext cx="3974139" cy="2933788"/>
          </a:xfrm>
          <a:prstGeom prst="rect">
            <a:avLst/>
          </a:prstGeom>
        </p:spPr>
      </p:pic>
      <p:sp>
        <p:nvSpPr>
          <p:cNvPr id="2" name="TextBox 1"/>
          <p:cNvSpPr txBox="1"/>
          <p:nvPr/>
        </p:nvSpPr>
        <p:spPr>
          <a:xfrm>
            <a:off x="5467919" y="476453"/>
            <a:ext cx="2151340" cy="369332"/>
          </a:xfrm>
          <a:prstGeom prst="rect">
            <a:avLst/>
          </a:prstGeom>
          <a:noFill/>
        </p:spPr>
        <p:txBody>
          <a:bodyPr wrap="square" rtlCol="0">
            <a:spAutoFit/>
          </a:bodyPr>
          <a:lstStyle/>
          <a:p>
            <a:pPr algn="ctr"/>
            <a:r>
              <a:rPr lang="en-US" b="1" dirty="0" smtClean="0"/>
              <a:t>Aloe Vera Gel</a:t>
            </a:r>
            <a:endParaRPr lang="ru-RU" b="1" dirty="0"/>
          </a:p>
        </p:txBody>
      </p:sp>
      <p:sp>
        <p:nvSpPr>
          <p:cNvPr id="7" name="TextBox 6"/>
          <p:cNvSpPr txBox="1"/>
          <p:nvPr/>
        </p:nvSpPr>
        <p:spPr>
          <a:xfrm>
            <a:off x="300251" y="350512"/>
            <a:ext cx="4626591" cy="2985433"/>
          </a:xfrm>
          <a:prstGeom prst="rect">
            <a:avLst/>
          </a:prstGeom>
          <a:noFill/>
        </p:spPr>
        <p:txBody>
          <a:bodyPr wrap="square" rtlCol="0">
            <a:spAutoFit/>
          </a:bodyPr>
          <a:lstStyle/>
          <a:p>
            <a:pPr marL="171450" indent="-171450">
              <a:buFont typeface="Arial" panose="020B0604020202020204" pitchFamily="34" charset="0"/>
              <a:buChar char="•"/>
            </a:pPr>
            <a:r>
              <a:rPr lang="en-US" sz="1700" b="1" dirty="0" smtClean="0">
                <a:solidFill>
                  <a:schemeClr val="tx2"/>
                </a:solidFill>
              </a:rPr>
              <a:t>Protects </a:t>
            </a:r>
            <a:r>
              <a:rPr lang="en-US" sz="1700" b="1" dirty="0">
                <a:solidFill>
                  <a:schemeClr val="tx2"/>
                </a:solidFill>
              </a:rPr>
              <a:t>the stomach from </a:t>
            </a:r>
            <a:r>
              <a:rPr lang="en-US" sz="1700" b="1" dirty="0" smtClean="0">
                <a:solidFill>
                  <a:schemeClr val="tx2"/>
                </a:solidFill>
              </a:rPr>
              <a:t>irritation*</a:t>
            </a:r>
            <a:r>
              <a:rPr lang="ru-RU" sz="1700" b="1" dirty="0" smtClean="0">
                <a:solidFill>
                  <a:schemeClr val="tx2"/>
                </a:solidFill>
              </a:rPr>
              <a:t/>
            </a:r>
            <a:br>
              <a:rPr lang="ru-RU" sz="1700" b="1" dirty="0" smtClean="0">
                <a:solidFill>
                  <a:schemeClr val="tx2"/>
                </a:solidFill>
              </a:rPr>
            </a:br>
            <a:endParaRPr lang="ru-RU" sz="1700" b="1" dirty="0">
              <a:solidFill>
                <a:schemeClr val="tx2"/>
              </a:solidFill>
            </a:endParaRPr>
          </a:p>
          <a:p>
            <a:pPr marL="171450" indent="-171450">
              <a:buFont typeface="Arial" panose="020B0604020202020204" pitchFamily="34" charset="0"/>
              <a:buChar char="•"/>
            </a:pPr>
            <a:r>
              <a:rPr lang="en-US" sz="1700" b="1" dirty="0">
                <a:solidFill>
                  <a:schemeClr val="tx2"/>
                </a:solidFill>
              </a:rPr>
              <a:t>Improves intestinal motility and promotes the growth of useful intestinal </a:t>
            </a:r>
            <a:r>
              <a:rPr lang="en-US" sz="1700" b="1" dirty="0" smtClean="0">
                <a:solidFill>
                  <a:schemeClr val="tx2"/>
                </a:solidFill>
              </a:rPr>
              <a:t>microflora*</a:t>
            </a:r>
            <a:r>
              <a:rPr lang="ru-RU" sz="1700" b="1" dirty="0" smtClean="0">
                <a:solidFill>
                  <a:schemeClr val="tx2"/>
                </a:solidFill>
              </a:rPr>
              <a:t/>
            </a:r>
            <a:br>
              <a:rPr lang="ru-RU" sz="1700" b="1" dirty="0" smtClean="0">
                <a:solidFill>
                  <a:schemeClr val="tx2"/>
                </a:solidFill>
              </a:rPr>
            </a:br>
            <a:endParaRPr lang="ru-RU" sz="1700" b="1" dirty="0">
              <a:solidFill>
                <a:schemeClr val="tx2"/>
              </a:solidFill>
            </a:endParaRPr>
          </a:p>
          <a:p>
            <a:pPr marL="171450" indent="-171450">
              <a:buFont typeface="Arial" panose="020B0604020202020204" pitchFamily="34" charset="0"/>
              <a:buChar char="•"/>
            </a:pPr>
            <a:r>
              <a:rPr lang="en-US" sz="1700" b="1" dirty="0">
                <a:solidFill>
                  <a:schemeClr val="tx2"/>
                </a:solidFill>
              </a:rPr>
              <a:t>Serves to normalize digestive tract function</a:t>
            </a:r>
            <a:r>
              <a:rPr lang="ru-RU" sz="1700" b="1" dirty="0" smtClean="0">
                <a:solidFill>
                  <a:schemeClr val="tx2"/>
                </a:solidFill>
              </a:rPr>
              <a:t>, </a:t>
            </a:r>
            <a:r>
              <a:rPr lang="en-US" sz="1700" b="1" dirty="0" smtClean="0">
                <a:solidFill>
                  <a:schemeClr val="tx2"/>
                </a:solidFill>
              </a:rPr>
              <a:t>and also to fortify the immune system*</a:t>
            </a:r>
            <a:r>
              <a:rPr lang="ru-RU" sz="1700" b="1" dirty="0" smtClean="0">
                <a:solidFill>
                  <a:schemeClr val="tx2"/>
                </a:solidFill>
              </a:rPr>
              <a:t/>
            </a:r>
            <a:br>
              <a:rPr lang="ru-RU" sz="1700" b="1" dirty="0" smtClean="0">
                <a:solidFill>
                  <a:schemeClr val="tx2"/>
                </a:solidFill>
              </a:rPr>
            </a:br>
            <a:endParaRPr lang="ru-RU" sz="1700" b="1" dirty="0">
              <a:solidFill>
                <a:schemeClr val="tx2"/>
              </a:solidFill>
            </a:endParaRPr>
          </a:p>
          <a:p>
            <a:pPr marL="171450" indent="-171450">
              <a:buFont typeface="Arial" panose="020B0604020202020204" pitchFamily="34" charset="0"/>
              <a:buChar char="•"/>
            </a:pPr>
            <a:r>
              <a:rPr lang="en-US" sz="1700" b="1" dirty="0" smtClean="0">
                <a:solidFill>
                  <a:schemeClr val="tx2"/>
                </a:solidFill>
              </a:rPr>
              <a:t>Cleanse the body from toxins</a:t>
            </a:r>
            <a:r>
              <a:rPr lang="ru-RU" sz="1700" b="1" dirty="0" smtClean="0">
                <a:solidFill>
                  <a:schemeClr val="tx2"/>
                </a:solidFill>
              </a:rPr>
              <a:t>, </a:t>
            </a:r>
            <a:r>
              <a:rPr lang="en-US" sz="1700" b="1" dirty="0" smtClean="0">
                <a:solidFill>
                  <a:schemeClr val="tx2"/>
                </a:solidFill>
              </a:rPr>
              <a:t>helps with bowel movement*</a:t>
            </a:r>
            <a:endParaRPr lang="ru-RU" sz="1700" b="1" dirty="0">
              <a:solidFill>
                <a:schemeClr val="tx2"/>
              </a:solidFill>
            </a:endParaRPr>
          </a:p>
          <a:p>
            <a:endParaRPr lang="ru-RU" dirty="0"/>
          </a:p>
        </p:txBody>
      </p:sp>
      <p:sp>
        <p:nvSpPr>
          <p:cNvPr id="8" name="Овал 7"/>
          <p:cNvSpPr/>
          <p:nvPr/>
        </p:nvSpPr>
        <p:spPr>
          <a:xfrm>
            <a:off x="7077312" y="2202446"/>
            <a:ext cx="1609488" cy="1047750"/>
          </a:xfrm>
          <a:prstGeom prst="ellipse">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TextBox 9"/>
          <p:cNvSpPr txBox="1"/>
          <p:nvPr/>
        </p:nvSpPr>
        <p:spPr>
          <a:xfrm>
            <a:off x="7162801" y="2403154"/>
            <a:ext cx="1447562" cy="646331"/>
          </a:xfrm>
          <a:prstGeom prst="rect">
            <a:avLst/>
          </a:prstGeom>
          <a:noFill/>
        </p:spPr>
        <p:txBody>
          <a:bodyPr wrap="square" rtlCol="0">
            <a:spAutoFit/>
          </a:bodyPr>
          <a:lstStyle/>
          <a:p>
            <a:pPr algn="ctr"/>
            <a:r>
              <a:rPr lang="en-US" sz="1200" b="1" dirty="0" smtClean="0">
                <a:solidFill>
                  <a:schemeClr val="bg1"/>
                </a:solidFill>
              </a:rPr>
              <a:t>UNIQUE     </a:t>
            </a:r>
            <a:r>
              <a:rPr lang="ru-RU" sz="1200" b="1" dirty="0" smtClean="0">
                <a:solidFill>
                  <a:schemeClr val="bg1"/>
                </a:solidFill>
              </a:rPr>
              <a:t> </a:t>
            </a:r>
            <a:r>
              <a:rPr lang="en-US" sz="1200" b="1" dirty="0" smtClean="0">
                <a:solidFill>
                  <a:schemeClr val="bg1"/>
                </a:solidFill>
              </a:rPr>
              <a:t>NATURAL BIOSTIMULANT</a:t>
            </a:r>
            <a:endParaRPr lang="ru-RU" sz="1200" b="1" dirty="0">
              <a:solidFill>
                <a:schemeClr val="bg1"/>
              </a:solidFill>
            </a:endParaRPr>
          </a:p>
        </p:txBody>
      </p:sp>
    </p:spTree>
    <p:extLst>
      <p:ext uri="{BB962C8B-B14F-4D97-AF65-F5344CB8AC3E}">
        <p14:creationId xmlns:p14="http://schemas.microsoft.com/office/powerpoint/2010/main" val="177264655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717129"/>
          </a:xfrm>
          <a:prstGeom prst="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428625" y="3875963"/>
            <a:ext cx="8258175" cy="736979"/>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cs typeface="Raleway"/>
              </a:rPr>
              <a:t>NATURAL BERRY FLAVOR AND DELIGHT</a:t>
            </a:r>
            <a:r>
              <a:rPr lang="ru-RU" sz="1400" b="1" dirty="0" smtClean="0">
                <a:solidFill>
                  <a:schemeClr val="accent5">
                    <a:lumMod val="50000"/>
                  </a:schemeClr>
                </a:solidFill>
                <a:cs typeface="Raleway"/>
              </a:rPr>
              <a:t>:</a:t>
            </a:r>
            <a:r>
              <a:rPr lang="ru-RU" sz="1400" b="1" dirty="0">
                <a:solidFill>
                  <a:schemeClr val="accent5">
                    <a:lumMod val="50000"/>
                  </a:schemeClr>
                </a:solidFill>
                <a:cs typeface="Raleway"/>
              </a:rPr>
              <a:t/>
            </a:r>
            <a:br>
              <a:rPr lang="ru-RU" sz="1400" b="1" dirty="0">
                <a:solidFill>
                  <a:schemeClr val="accent5">
                    <a:lumMod val="50000"/>
                  </a:schemeClr>
                </a:solidFill>
                <a:cs typeface="Raleway"/>
              </a:rPr>
            </a:br>
            <a:r>
              <a:rPr lang="en-US" sz="1400" dirty="0" smtClean="0">
                <a:solidFill>
                  <a:srgbClr val="BD39A4"/>
                </a:solidFill>
                <a:cs typeface="Raleway"/>
              </a:rPr>
              <a:t>ACAI BERRY EXTRACT AS </a:t>
            </a:r>
            <a:r>
              <a:rPr lang="en-US" sz="1400" dirty="0">
                <a:solidFill>
                  <a:srgbClr val="BD39A4"/>
                </a:solidFill>
                <a:cs typeface="Raleway"/>
              </a:rPr>
              <a:t>HI-FIBER INGREDIENT</a:t>
            </a:r>
            <a:endParaRPr lang="ru-RU" sz="1400" dirty="0">
              <a:solidFill>
                <a:srgbClr val="BD39A4"/>
              </a:solidFill>
              <a:cs typeface="Raleway"/>
            </a:endParaRPr>
          </a:p>
          <a:p>
            <a:pPr algn="ctr"/>
            <a:endParaRPr lang="ru-RU" sz="1400" dirty="0" smtClean="0">
              <a:solidFill>
                <a:srgbClr val="C00000"/>
              </a:solidFill>
              <a:latin typeface="Raleway"/>
              <a:cs typeface="Raleway"/>
            </a:endParaRPr>
          </a:p>
        </p:txBody>
      </p:sp>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5209" y="155103"/>
            <a:ext cx="3485153" cy="3240804"/>
          </a:xfrm>
          <a:prstGeom prst="rect">
            <a:avLst/>
          </a:prstGeom>
        </p:spPr>
      </p:pic>
      <p:sp>
        <p:nvSpPr>
          <p:cNvPr id="7" name="TextBox 6"/>
          <p:cNvSpPr txBox="1"/>
          <p:nvPr/>
        </p:nvSpPr>
        <p:spPr>
          <a:xfrm>
            <a:off x="313899" y="618121"/>
            <a:ext cx="4435522" cy="2569934"/>
          </a:xfrm>
          <a:prstGeom prst="rect">
            <a:avLst/>
          </a:prstGeom>
          <a:noFill/>
        </p:spPr>
        <p:txBody>
          <a:bodyPr wrap="square" rtlCol="0">
            <a:spAutoFit/>
          </a:bodyPr>
          <a:lstStyle/>
          <a:p>
            <a:pPr marL="171450" indent="-171450">
              <a:buFont typeface="Arial" panose="020B0604020202020204" pitchFamily="34" charset="0"/>
              <a:buChar char="•"/>
            </a:pPr>
            <a:r>
              <a:rPr lang="en-US" b="1" dirty="0" smtClean="0">
                <a:solidFill>
                  <a:schemeClr val="tx2"/>
                </a:solidFill>
              </a:rPr>
              <a:t>Slow down the aging process due to high level of antioxidants which remove free radicals*</a:t>
            </a:r>
            <a:r>
              <a:rPr lang="ru-RU" b="1" dirty="0" smtClean="0">
                <a:solidFill>
                  <a:schemeClr val="tx2"/>
                </a:solidFill>
              </a:rPr>
              <a:t/>
            </a:r>
            <a:br>
              <a:rPr lang="ru-RU" b="1" dirty="0" smtClean="0">
                <a:solidFill>
                  <a:schemeClr val="tx2"/>
                </a:solidFill>
              </a:rPr>
            </a:br>
            <a:endParaRPr lang="ru-RU" b="1" dirty="0">
              <a:solidFill>
                <a:schemeClr val="tx2"/>
              </a:solidFill>
            </a:endParaRPr>
          </a:p>
          <a:p>
            <a:pPr marL="171450" indent="-171450">
              <a:buFont typeface="Arial" panose="020B0604020202020204" pitchFamily="34" charset="0"/>
              <a:buChar char="•"/>
            </a:pPr>
            <a:r>
              <a:rPr lang="en-US" b="1" dirty="0" smtClean="0">
                <a:solidFill>
                  <a:schemeClr val="tx2"/>
                </a:solidFill>
              </a:rPr>
              <a:t>Improve Cardiovascular Health*</a:t>
            </a:r>
          </a:p>
          <a:p>
            <a:endParaRPr lang="ru-RU" b="1" dirty="0">
              <a:solidFill>
                <a:schemeClr val="tx2"/>
              </a:solidFill>
            </a:endParaRPr>
          </a:p>
          <a:p>
            <a:pPr marL="171450" indent="-171450">
              <a:buFont typeface="Arial" panose="020B0604020202020204" pitchFamily="34" charset="0"/>
              <a:buChar char="•"/>
            </a:pPr>
            <a:r>
              <a:rPr lang="en-US" b="1" dirty="0" smtClean="0">
                <a:solidFill>
                  <a:schemeClr val="tx2"/>
                </a:solidFill>
              </a:rPr>
              <a:t>Help in weight loss and skin care*</a:t>
            </a:r>
            <a:r>
              <a:rPr lang="ru-RU" sz="1700" b="1" dirty="0" smtClean="0"/>
              <a:t/>
            </a:r>
            <a:br>
              <a:rPr lang="ru-RU" sz="1700" b="1" dirty="0" smtClean="0"/>
            </a:br>
            <a:endParaRPr lang="ru-RU" sz="1700" b="1" dirty="0" smtClean="0"/>
          </a:p>
          <a:p>
            <a:endParaRPr lang="ru-RU" dirty="0"/>
          </a:p>
        </p:txBody>
      </p:sp>
      <p:sp>
        <p:nvSpPr>
          <p:cNvPr id="3" name="TextBox 2"/>
          <p:cNvSpPr txBox="1"/>
          <p:nvPr/>
        </p:nvSpPr>
        <p:spPr>
          <a:xfrm>
            <a:off x="5336275" y="295541"/>
            <a:ext cx="2807526" cy="369332"/>
          </a:xfrm>
          <a:prstGeom prst="rect">
            <a:avLst/>
          </a:prstGeom>
          <a:noFill/>
        </p:spPr>
        <p:txBody>
          <a:bodyPr wrap="square" rtlCol="0">
            <a:spAutoFit/>
          </a:bodyPr>
          <a:lstStyle/>
          <a:p>
            <a:pPr algn="ctr"/>
            <a:r>
              <a:rPr lang="en-US" b="1" dirty="0" smtClean="0"/>
              <a:t>Acai Berries</a:t>
            </a:r>
            <a:endParaRPr lang="ru-RU"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16218" y="2318587"/>
            <a:ext cx="170656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12244" y="2556752"/>
            <a:ext cx="1514510" cy="584775"/>
          </a:xfrm>
          <a:prstGeom prst="rect">
            <a:avLst/>
          </a:prstGeom>
          <a:noFill/>
        </p:spPr>
        <p:txBody>
          <a:bodyPr wrap="square" rtlCol="0">
            <a:spAutoFit/>
          </a:bodyPr>
          <a:lstStyle/>
          <a:p>
            <a:pPr algn="ctr"/>
            <a:r>
              <a:rPr lang="en-US" sz="1600" b="1" dirty="0" smtClean="0">
                <a:solidFill>
                  <a:schemeClr val="bg1"/>
                </a:solidFill>
              </a:rPr>
              <a:t>Popular Antioxidant</a:t>
            </a:r>
            <a:endParaRPr lang="ru-RU" sz="1600" b="1" dirty="0">
              <a:solidFill>
                <a:schemeClr val="bg1"/>
              </a:solidFill>
            </a:endParaRPr>
          </a:p>
        </p:txBody>
      </p:sp>
    </p:spTree>
    <p:extLst>
      <p:ext uri="{BB962C8B-B14F-4D97-AF65-F5344CB8AC3E}">
        <p14:creationId xmlns:p14="http://schemas.microsoft.com/office/powerpoint/2010/main" val="155747413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3835020"/>
          </a:xfrm>
          <a:prstGeom prst="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smtClean="0">
              <a:solidFill>
                <a:schemeClr val="bg1"/>
              </a:solidFill>
              <a:latin typeface="Raleway" panose="020B0003030101060003" pitchFamily="34" charset="0"/>
            </a:endParaRPr>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508593" y="4146419"/>
            <a:ext cx="8258175"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cs typeface="Raleway"/>
              </a:rPr>
              <a:t>SOURCE OF PECTIN AND OTHER USEFUL NUTRIENTS</a:t>
            </a:r>
            <a:r>
              <a:rPr lang="ru-RU" sz="1400" b="1" dirty="0">
                <a:solidFill>
                  <a:schemeClr val="accent5">
                    <a:lumMod val="50000"/>
                  </a:schemeClr>
                </a:solidFill>
                <a:latin typeface="Raleway"/>
                <a:cs typeface="Raleway"/>
              </a:rPr>
              <a:t/>
            </a:r>
            <a:br>
              <a:rPr lang="ru-RU" sz="1400" b="1" dirty="0">
                <a:solidFill>
                  <a:schemeClr val="accent5">
                    <a:lumMod val="50000"/>
                  </a:schemeClr>
                </a:solidFill>
                <a:latin typeface="Raleway"/>
                <a:cs typeface="Raleway"/>
              </a:rPr>
            </a:br>
            <a:r>
              <a:rPr lang="en-US" sz="1400" dirty="0" smtClean="0">
                <a:solidFill>
                  <a:srgbClr val="BD39A4"/>
                </a:solidFill>
                <a:cs typeface="Raleway"/>
              </a:rPr>
              <a:t>PLUM FRUIT POWDER</a:t>
            </a:r>
            <a:endParaRPr lang="ru-RU" sz="1400" cap="all" dirty="0">
              <a:solidFill>
                <a:srgbClr val="BD39A4"/>
              </a:solidFill>
              <a:cs typeface="Raleway"/>
            </a:endParaRPr>
          </a:p>
          <a:p>
            <a:pPr algn="ctr"/>
            <a:endParaRPr lang="ru-RU" sz="1400" dirty="0" smtClean="0">
              <a:solidFill>
                <a:srgbClr val="C00000"/>
              </a:solidFill>
              <a:latin typeface="Raleway"/>
              <a:cs typeface="Raleway"/>
            </a:endParaRPr>
          </a:p>
        </p:txBody>
      </p:sp>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8799" y="838978"/>
            <a:ext cx="3394668" cy="2377289"/>
          </a:xfrm>
          <a:prstGeom prst="rect">
            <a:avLst/>
          </a:prstGeom>
        </p:spPr>
      </p:pic>
      <p:sp>
        <p:nvSpPr>
          <p:cNvPr id="7" name="TextBox 6"/>
          <p:cNvSpPr txBox="1"/>
          <p:nvPr/>
        </p:nvSpPr>
        <p:spPr>
          <a:xfrm>
            <a:off x="712764" y="588459"/>
            <a:ext cx="4377671" cy="3216265"/>
          </a:xfrm>
          <a:prstGeom prst="rect">
            <a:avLst/>
          </a:prstGeom>
          <a:noFill/>
        </p:spPr>
        <p:txBody>
          <a:bodyPr wrap="square" rtlCol="0">
            <a:spAutoFit/>
          </a:bodyPr>
          <a:lstStyle/>
          <a:p>
            <a:pPr marL="171450" indent="-171450">
              <a:buFont typeface="Arial" panose="020B0604020202020204" pitchFamily="34" charset="0"/>
              <a:buChar char="•"/>
            </a:pPr>
            <a:r>
              <a:rPr lang="en-US" sz="1700" b="1" dirty="0" smtClean="0">
                <a:solidFill>
                  <a:schemeClr val="tx2"/>
                </a:solidFill>
              </a:rPr>
              <a:t>Rich in food fiber (pectin)</a:t>
            </a:r>
            <a:r>
              <a:rPr lang="ru-RU" sz="1700" b="1" dirty="0" smtClean="0">
                <a:solidFill>
                  <a:schemeClr val="tx2"/>
                </a:solidFill>
              </a:rPr>
              <a:t/>
            </a:r>
            <a:br>
              <a:rPr lang="ru-RU" sz="1700" b="1" dirty="0" smtClean="0">
                <a:solidFill>
                  <a:schemeClr val="tx2"/>
                </a:solidFill>
              </a:rPr>
            </a:br>
            <a:endParaRPr lang="ru-RU" sz="1700" b="1" dirty="0">
              <a:solidFill>
                <a:schemeClr val="tx2"/>
              </a:solidFill>
            </a:endParaRPr>
          </a:p>
          <a:p>
            <a:pPr marL="171450" indent="-171450">
              <a:buFont typeface="Arial" panose="020B0604020202020204" pitchFamily="34" charset="0"/>
              <a:buChar char="•"/>
            </a:pPr>
            <a:r>
              <a:rPr lang="en-US" sz="1700" b="1" dirty="0" smtClean="0">
                <a:solidFill>
                  <a:schemeClr val="tx2"/>
                </a:solidFill>
              </a:rPr>
              <a:t>Contain potassium, phosphorus, magnesium, iron, vitamins and organic acids</a:t>
            </a:r>
            <a:r>
              <a:rPr lang="ru-RU" sz="1700" b="1" dirty="0" smtClean="0">
                <a:solidFill>
                  <a:schemeClr val="tx2"/>
                </a:solidFill>
              </a:rPr>
              <a:t/>
            </a:r>
            <a:br>
              <a:rPr lang="ru-RU" sz="1700" b="1" dirty="0" smtClean="0">
                <a:solidFill>
                  <a:schemeClr val="tx2"/>
                </a:solidFill>
              </a:rPr>
            </a:br>
            <a:endParaRPr lang="ru-RU" sz="1700" b="1" dirty="0" smtClean="0">
              <a:solidFill>
                <a:schemeClr val="tx2"/>
              </a:solidFill>
            </a:endParaRPr>
          </a:p>
          <a:p>
            <a:pPr marL="171450" indent="-171450">
              <a:buFont typeface="Arial" panose="020B0604020202020204" pitchFamily="34" charset="0"/>
              <a:buChar char="•"/>
            </a:pPr>
            <a:r>
              <a:rPr lang="en-US" sz="1700" b="1" dirty="0" smtClean="0">
                <a:solidFill>
                  <a:schemeClr val="tx2"/>
                </a:solidFill>
              </a:rPr>
              <a:t>Help with laxation and digestion*</a:t>
            </a:r>
            <a:endParaRPr lang="ru-RU" sz="1700" b="1" dirty="0" smtClean="0">
              <a:solidFill>
                <a:schemeClr val="tx2"/>
              </a:solidFill>
            </a:endParaRPr>
          </a:p>
          <a:p>
            <a:endParaRPr lang="ru-RU" sz="1700" b="1" dirty="0">
              <a:solidFill>
                <a:schemeClr val="tx2"/>
              </a:solidFill>
            </a:endParaRPr>
          </a:p>
          <a:p>
            <a:pPr marL="171450" indent="-171450">
              <a:buFont typeface="Arial" panose="020B0604020202020204" pitchFamily="34" charset="0"/>
              <a:buChar char="•"/>
            </a:pPr>
            <a:r>
              <a:rPr lang="en-US" sz="1700" b="1" dirty="0" smtClean="0">
                <a:solidFill>
                  <a:schemeClr val="tx2"/>
                </a:solidFill>
              </a:rPr>
              <a:t>Help to reduce cholesterol </a:t>
            </a:r>
            <a:r>
              <a:rPr lang="en-US" sz="1700" b="1" dirty="0">
                <a:solidFill>
                  <a:schemeClr val="tx2"/>
                </a:solidFill>
              </a:rPr>
              <a:t>and blood sugar </a:t>
            </a:r>
            <a:r>
              <a:rPr lang="en-US" sz="1700" b="1" dirty="0" smtClean="0">
                <a:solidFill>
                  <a:schemeClr val="tx2"/>
                </a:solidFill>
              </a:rPr>
              <a:t>levels</a:t>
            </a:r>
            <a:r>
              <a:rPr lang="en-US" sz="1500" b="1" dirty="0"/>
              <a:t>*</a:t>
            </a:r>
            <a:r>
              <a:rPr lang="ru-RU" sz="1500" b="1" dirty="0" smtClean="0"/>
              <a:t/>
            </a:r>
            <a:br>
              <a:rPr lang="ru-RU" sz="1500" b="1" dirty="0" smtClean="0"/>
            </a:br>
            <a:r>
              <a:rPr lang="ru-RU" sz="1600" b="1" dirty="0" smtClean="0"/>
              <a:t/>
            </a:r>
            <a:br>
              <a:rPr lang="ru-RU" sz="1600" b="1" dirty="0" smtClean="0"/>
            </a:br>
            <a:endParaRPr lang="ru-RU" sz="1600" b="1" dirty="0" smtClean="0"/>
          </a:p>
          <a:p>
            <a:endParaRPr lang="ru-RU" dirty="0"/>
          </a:p>
        </p:txBody>
      </p:sp>
      <p:sp>
        <p:nvSpPr>
          <p:cNvPr id="3" name="TextBox 2"/>
          <p:cNvSpPr txBox="1"/>
          <p:nvPr/>
        </p:nvSpPr>
        <p:spPr>
          <a:xfrm>
            <a:off x="5336275" y="533924"/>
            <a:ext cx="2807526" cy="369332"/>
          </a:xfrm>
          <a:prstGeom prst="rect">
            <a:avLst/>
          </a:prstGeom>
          <a:noFill/>
        </p:spPr>
        <p:txBody>
          <a:bodyPr wrap="square" rtlCol="0">
            <a:spAutoFit/>
          </a:bodyPr>
          <a:lstStyle/>
          <a:p>
            <a:pPr algn="ctr"/>
            <a:r>
              <a:rPr lang="en-US" b="1" dirty="0" smtClean="0"/>
              <a:t>Plums</a:t>
            </a:r>
            <a:endParaRPr lang="ru-RU" b="1" dirty="0"/>
          </a:p>
        </p:txBody>
      </p:sp>
    </p:spTree>
    <p:extLst>
      <p:ext uri="{BB962C8B-B14F-4D97-AF65-F5344CB8AC3E}">
        <p14:creationId xmlns:p14="http://schemas.microsoft.com/office/powerpoint/2010/main" val="224762105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0D1EDE-7116-2443-9BDD-368CE5B37660}" type="slidenum">
              <a:rPr lang="en-US" smtClean="0"/>
              <a:t>24</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smtClean="0">
              <a:solidFill>
                <a:schemeClr val="bg1"/>
              </a:solidFill>
              <a:latin typeface="Raleway" panose="020B0003030101060003" pitchFamily="34" charset="0"/>
            </a:endParaRPr>
          </a:p>
        </p:txBody>
      </p:sp>
      <p:sp>
        <p:nvSpPr>
          <p:cNvPr id="12" name="Rectangle 5"/>
          <p:cNvSpPr/>
          <p:nvPr/>
        </p:nvSpPr>
        <p:spPr>
          <a:xfrm>
            <a:off x="428625" y="3717129"/>
            <a:ext cx="8258175"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5">
                    <a:lumMod val="50000"/>
                  </a:schemeClr>
                </a:solidFill>
                <a:cs typeface="Raleway"/>
              </a:rPr>
              <a:t>NATURAL BERRY FLAVOR AND DELIGHT </a:t>
            </a:r>
            <a:r>
              <a:rPr lang="ru-RU" b="1" dirty="0" smtClean="0">
                <a:solidFill>
                  <a:schemeClr val="accent5">
                    <a:lumMod val="50000"/>
                  </a:schemeClr>
                </a:solidFill>
                <a:cs typeface="Raleway"/>
              </a:rPr>
              <a:t>:</a:t>
            </a:r>
            <a:br>
              <a:rPr lang="ru-RU" b="1" dirty="0" smtClean="0">
                <a:solidFill>
                  <a:schemeClr val="accent5">
                    <a:lumMod val="50000"/>
                  </a:schemeClr>
                </a:solidFill>
                <a:cs typeface="Raleway"/>
              </a:rPr>
            </a:br>
            <a:r>
              <a:rPr lang="en-US" sz="1400" dirty="0" smtClean="0">
                <a:solidFill>
                  <a:srgbClr val="BD39A4"/>
                </a:solidFill>
                <a:cs typeface="Raleway"/>
              </a:rPr>
              <a:t>BLUEBERRY</a:t>
            </a:r>
            <a:r>
              <a:rPr lang="ru-RU" sz="1400" dirty="0" smtClean="0">
                <a:solidFill>
                  <a:srgbClr val="BD39A4"/>
                </a:solidFill>
                <a:cs typeface="Raleway"/>
              </a:rPr>
              <a:t>,</a:t>
            </a:r>
            <a:r>
              <a:rPr lang="en-US" sz="1400" dirty="0" smtClean="0">
                <a:solidFill>
                  <a:srgbClr val="BD39A4"/>
                </a:solidFill>
                <a:cs typeface="Raleway"/>
              </a:rPr>
              <a:t> CHERRY</a:t>
            </a:r>
            <a:r>
              <a:rPr lang="ru-RU" sz="1400" dirty="0" smtClean="0">
                <a:solidFill>
                  <a:srgbClr val="BD39A4"/>
                </a:solidFill>
                <a:cs typeface="Raleway"/>
              </a:rPr>
              <a:t>, </a:t>
            </a:r>
            <a:r>
              <a:rPr lang="en-US" sz="1400" dirty="0" smtClean="0">
                <a:solidFill>
                  <a:srgbClr val="BD39A4"/>
                </a:solidFill>
                <a:cs typeface="Raleway"/>
              </a:rPr>
              <a:t>CURRANT</a:t>
            </a:r>
            <a:r>
              <a:rPr lang="ru-RU" sz="1400" dirty="0" smtClean="0">
                <a:solidFill>
                  <a:srgbClr val="BD39A4"/>
                </a:solidFill>
                <a:cs typeface="Raleway"/>
              </a:rPr>
              <a:t>, </a:t>
            </a:r>
            <a:r>
              <a:rPr lang="en-US" sz="1400" dirty="0" smtClean="0">
                <a:solidFill>
                  <a:srgbClr val="BD39A4"/>
                </a:solidFill>
                <a:cs typeface="Raleway"/>
              </a:rPr>
              <a:t>STEVIOSIDE</a:t>
            </a:r>
            <a:endParaRPr lang="ru-RU" sz="1400" cap="all" dirty="0">
              <a:solidFill>
                <a:srgbClr val="BD39A4"/>
              </a:solidFill>
              <a:cs typeface="Raleway"/>
            </a:endParaRPr>
          </a:p>
          <a:p>
            <a:pPr algn="ctr"/>
            <a:endParaRPr lang="ru-RU" sz="1400" dirty="0" smtClean="0">
              <a:solidFill>
                <a:srgbClr val="C00000"/>
              </a:solidFill>
              <a:latin typeface="Raleway"/>
              <a:cs typeface="Raleway"/>
            </a:endParaRPr>
          </a:p>
        </p:txBody>
      </p:sp>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34" y="0"/>
            <a:ext cx="3379667" cy="3379667"/>
          </a:xfrm>
          <a:prstGeom prst="rect">
            <a:avLst/>
          </a:prstGeom>
        </p:spPr>
      </p:pic>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3477" y="914780"/>
            <a:ext cx="1793005" cy="1031591"/>
          </a:xfrm>
          <a:prstGeom prst="rect">
            <a:avLst/>
          </a:prstGeom>
        </p:spPr>
      </p:pic>
      <p:sp>
        <p:nvSpPr>
          <p:cNvPr id="2" name="TextBox 1"/>
          <p:cNvSpPr txBox="1"/>
          <p:nvPr/>
        </p:nvSpPr>
        <p:spPr>
          <a:xfrm>
            <a:off x="2667000" y="1405675"/>
            <a:ext cx="2151340" cy="338554"/>
          </a:xfrm>
          <a:prstGeom prst="rect">
            <a:avLst/>
          </a:prstGeom>
          <a:noFill/>
        </p:spPr>
        <p:txBody>
          <a:bodyPr wrap="square" rtlCol="0">
            <a:spAutoFit/>
          </a:bodyPr>
          <a:lstStyle/>
          <a:p>
            <a:pPr algn="ctr"/>
            <a:r>
              <a:rPr lang="en-US" sz="1600" b="1" dirty="0" smtClean="0">
                <a:solidFill>
                  <a:schemeClr val="tx2"/>
                </a:solidFill>
              </a:rPr>
              <a:t>Natural flavoring</a:t>
            </a:r>
            <a:endParaRPr lang="ru-RU" sz="1600" b="1" dirty="0">
              <a:solidFill>
                <a:schemeClr val="tx2"/>
              </a:solidFill>
            </a:endParaRPr>
          </a:p>
        </p:txBody>
      </p:sp>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607" y="1935011"/>
            <a:ext cx="1408593" cy="1126743"/>
          </a:xfrm>
          <a:prstGeom prst="rect">
            <a:avLst/>
          </a:prstGeom>
        </p:spPr>
      </p:pic>
      <p:pic>
        <p:nvPicPr>
          <p:cNvPr id="6" name="Рисунок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7664" y="2016619"/>
            <a:ext cx="1371600" cy="963528"/>
          </a:xfrm>
          <a:prstGeom prst="rect">
            <a:avLst/>
          </a:prstGeom>
        </p:spPr>
      </p:pic>
      <p:pic>
        <p:nvPicPr>
          <p:cNvPr id="7" name="Рисунок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2820" y="825030"/>
            <a:ext cx="1161289" cy="1161289"/>
          </a:xfrm>
          <a:prstGeom prst="rect">
            <a:avLst/>
          </a:prstGeom>
        </p:spPr>
      </p:pic>
    </p:spTree>
    <p:extLst>
      <p:ext uri="{BB962C8B-B14F-4D97-AF65-F5344CB8AC3E}">
        <p14:creationId xmlns:p14="http://schemas.microsoft.com/office/powerpoint/2010/main" val="140045099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104"/>
            <a:ext cx="2838734" cy="4237875"/>
          </a:xfrm>
          <a:prstGeom prst="rect">
            <a:avLst/>
          </a:prstGeom>
          <a:ln w="15875" cmpd="sng">
            <a:noFill/>
          </a:ln>
          <a:effectLst/>
        </p:spPr>
      </p:pic>
      <p:sp>
        <p:nvSpPr>
          <p:cNvPr id="5" name="Прямоугольник 4"/>
          <p:cNvSpPr/>
          <p:nvPr/>
        </p:nvSpPr>
        <p:spPr>
          <a:xfrm>
            <a:off x="0" y="4225771"/>
            <a:ext cx="9143999" cy="917730"/>
          </a:xfrm>
          <a:prstGeom prst="rect">
            <a:avLst/>
          </a:prstGeom>
          <a:solidFill>
            <a:srgbClr val="C531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accent3">
                  <a:lumMod val="75000"/>
                </a:schemeClr>
              </a:solidFill>
            </a:endParaRPr>
          </a:p>
        </p:txBody>
      </p:sp>
      <p:sp>
        <p:nvSpPr>
          <p:cNvPr id="6" name="TextBox 5"/>
          <p:cNvSpPr txBox="1"/>
          <p:nvPr/>
        </p:nvSpPr>
        <p:spPr>
          <a:xfrm>
            <a:off x="346229" y="4225771"/>
            <a:ext cx="8451542" cy="646331"/>
          </a:xfrm>
          <a:prstGeom prst="rect">
            <a:avLst/>
          </a:prstGeom>
          <a:noFill/>
        </p:spPr>
        <p:txBody>
          <a:bodyPr wrap="square" rtlCol="0">
            <a:spAutoFit/>
          </a:bodyPr>
          <a:lstStyle/>
          <a:p>
            <a:pPr algn="ctr"/>
            <a:r>
              <a:rPr lang="en-US" sz="3600" b="1" dirty="0" smtClean="0">
                <a:solidFill>
                  <a:schemeClr val="bg1"/>
                </a:solidFill>
              </a:rPr>
              <a:t>KEY BENEFITS</a:t>
            </a:r>
            <a:endParaRPr lang="ru-RU" sz="3600" b="1" dirty="0">
              <a:solidFill>
                <a:schemeClr val="bg1"/>
              </a:solidFill>
            </a:endParaRPr>
          </a:p>
        </p:txBody>
      </p:sp>
      <p:sp>
        <p:nvSpPr>
          <p:cNvPr id="12" name="TextBox 11"/>
          <p:cNvSpPr txBox="1"/>
          <p:nvPr/>
        </p:nvSpPr>
        <p:spPr>
          <a:xfrm>
            <a:off x="3957851" y="282045"/>
            <a:ext cx="4839918" cy="3847207"/>
          </a:xfrm>
          <a:prstGeom prst="rect">
            <a:avLst/>
          </a:prstGeom>
          <a:noFill/>
        </p:spPr>
        <p:txBody>
          <a:bodyPr wrap="square" rtlCol="0">
            <a:spAutoFit/>
          </a:bodyPr>
          <a:lstStyle/>
          <a:p>
            <a:r>
              <a:rPr lang="en-US" sz="1600" b="1" dirty="0" smtClean="0">
                <a:solidFill>
                  <a:srgbClr val="BD39A4"/>
                </a:solidFill>
              </a:rPr>
              <a:t>Has a delightful natural flavor*</a:t>
            </a:r>
          </a:p>
          <a:p>
            <a:r>
              <a:rPr lang="en-US" sz="1600" dirty="0" smtClean="0"/>
              <a:t>Berry flavor</a:t>
            </a:r>
            <a:r>
              <a:rPr lang="ru-RU" sz="1600" dirty="0" smtClean="0"/>
              <a:t> + </a:t>
            </a:r>
            <a:r>
              <a:rPr lang="en-US" sz="1600" dirty="0" smtClean="0"/>
              <a:t>stevioside sweetener</a:t>
            </a:r>
            <a:r>
              <a:rPr lang="ru-RU" sz="1600" b="1" dirty="0" smtClean="0"/>
              <a:t/>
            </a:r>
            <a:br>
              <a:rPr lang="ru-RU" sz="1600" b="1" dirty="0" smtClean="0"/>
            </a:br>
            <a:endParaRPr lang="ru-RU" b="1" dirty="0"/>
          </a:p>
          <a:p>
            <a:r>
              <a:rPr lang="en-US" sz="1600" b="1" dirty="0" smtClean="0">
                <a:solidFill>
                  <a:srgbClr val="BD39A4"/>
                </a:solidFill>
              </a:rPr>
              <a:t>Improves digestion*</a:t>
            </a:r>
          </a:p>
          <a:p>
            <a:r>
              <a:rPr lang="en-US" sz="1600" dirty="0" smtClean="0"/>
              <a:t>That means improves health in general</a:t>
            </a:r>
            <a:endParaRPr lang="ru-RU" sz="1600" dirty="0"/>
          </a:p>
          <a:p>
            <a:endParaRPr lang="ru-RU" sz="1600" b="1" u="sng" dirty="0" smtClean="0"/>
          </a:p>
          <a:p>
            <a:r>
              <a:rPr lang="en-US" sz="1600" b="1" dirty="0" smtClean="0">
                <a:solidFill>
                  <a:srgbClr val="BD39A4"/>
                </a:solidFill>
              </a:rPr>
              <a:t>Protects the stomach and intestines from irritation* </a:t>
            </a:r>
            <a:r>
              <a:rPr lang="ru-RU" sz="1600" b="1" dirty="0" smtClean="0"/>
              <a:t> </a:t>
            </a:r>
            <a:r>
              <a:rPr lang="en-US" sz="1600" dirty="0" smtClean="0"/>
              <a:t>Aloe Vera Gel and Glutamine amino acid</a:t>
            </a:r>
            <a:endParaRPr lang="ru-RU" sz="1600" dirty="0" smtClean="0"/>
          </a:p>
          <a:p>
            <a:endParaRPr lang="ru-RU" sz="1600" b="1" dirty="0"/>
          </a:p>
          <a:p>
            <a:r>
              <a:rPr lang="en-US" sz="1600" b="1" dirty="0" smtClean="0">
                <a:solidFill>
                  <a:srgbClr val="BD39A4"/>
                </a:solidFill>
              </a:rPr>
              <a:t>Easy to prepare</a:t>
            </a:r>
            <a:r>
              <a:rPr lang="ru-RU" sz="1600" b="1" dirty="0" smtClean="0">
                <a:solidFill>
                  <a:srgbClr val="CC0000"/>
                </a:solidFill>
              </a:rPr>
              <a:t/>
            </a:r>
            <a:br>
              <a:rPr lang="ru-RU" sz="1600" b="1" dirty="0" smtClean="0">
                <a:solidFill>
                  <a:srgbClr val="CC0000"/>
                </a:solidFill>
              </a:rPr>
            </a:br>
            <a:r>
              <a:rPr lang="en-US" sz="1600" dirty="0" smtClean="0"/>
              <a:t>You need just a glass of water</a:t>
            </a:r>
          </a:p>
          <a:p>
            <a:endParaRPr lang="ru-RU" sz="1600" dirty="0" smtClean="0"/>
          </a:p>
          <a:p>
            <a:r>
              <a:rPr lang="en-US" sz="1600" b="1" dirty="0" smtClean="0">
                <a:solidFill>
                  <a:srgbClr val="BD39A4"/>
                </a:solidFill>
              </a:rPr>
              <a:t>Helps to keep a healthy weight*</a:t>
            </a:r>
            <a:r>
              <a:rPr lang="ru-RU" sz="1600" b="1" dirty="0" smtClean="0"/>
              <a:t/>
            </a:r>
            <a:br>
              <a:rPr lang="ru-RU" sz="1600" b="1" dirty="0" smtClean="0"/>
            </a:br>
            <a:r>
              <a:rPr lang="en-US" sz="1600" dirty="0" smtClean="0"/>
              <a:t>It </a:t>
            </a:r>
            <a:r>
              <a:rPr lang="en-US" sz="1600" dirty="0"/>
              <a:t>gives you a </a:t>
            </a:r>
            <a:r>
              <a:rPr lang="en-US" sz="1600" dirty="0" smtClean="0"/>
              <a:t>feeling </a:t>
            </a:r>
            <a:r>
              <a:rPr lang="en-US" sz="1600" dirty="0"/>
              <a:t>of fullness </a:t>
            </a:r>
            <a:r>
              <a:rPr lang="ru-RU" b="1" dirty="0" smtClean="0"/>
              <a:t/>
            </a:r>
            <a:br>
              <a:rPr lang="ru-RU" b="1" dirty="0" smtClean="0"/>
            </a:br>
            <a:endParaRPr lang="ru-RU" b="1" dirty="0" smtClean="0"/>
          </a:p>
        </p:txBody>
      </p:sp>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06471" y="2443490"/>
            <a:ext cx="1815151" cy="18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31760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12" name="TextBox 11"/>
          <p:cNvSpPr txBox="1"/>
          <p:nvPr/>
        </p:nvSpPr>
        <p:spPr>
          <a:xfrm>
            <a:off x="3260224" y="1715396"/>
            <a:ext cx="5486400" cy="1908215"/>
          </a:xfrm>
          <a:prstGeom prst="rect">
            <a:avLst/>
          </a:prstGeom>
          <a:noFill/>
        </p:spPr>
        <p:txBody>
          <a:bodyPr wrap="square" rtlCol="0">
            <a:spAutoFit/>
          </a:bodyPr>
          <a:lstStyle/>
          <a:p>
            <a:r>
              <a:rPr lang="ru-RU" sz="1600" b="1" dirty="0" smtClean="0">
                <a:solidFill>
                  <a:srgbClr val="BD39A4"/>
                </a:solidFill>
              </a:rPr>
              <a:t/>
            </a:r>
            <a:br>
              <a:rPr lang="ru-RU" sz="1600" b="1" dirty="0" smtClean="0">
                <a:solidFill>
                  <a:srgbClr val="BD39A4"/>
                </a:solidFill>
              </a:rPr>
            </a:br>
            <a:r>
              <a:rPr lang="ru-RU" sz="5400" b="1" dirty="0" smtClean="0">
                <a:solidFill>
                  <a:srgbClr val="D15B9E"/>
                </a:solidFill>
              </a:rPr>
              <a:t> = </a:t>
            </a:r>
            <a:r>
              <a:rPr lang="en-US" sz="5400" b="1" dirty="0" smtClean="0">
                <a:solidFill>
                  <a:srgbClr val="D15B9E"/>
                </a:solidFill>
              </a:rPr>
              <a:t>just</a:t>
            </a:r>
            <a:r>
              <a:rPr lang="ru-RU" sz="5400" b="1" dirty="0" smtClean="0">
                <a:solidFill>
                  <a:srgbClr val="D15B9E"/>
                </a:solidFill>
              </a:rPr>
              <a:t> 25 </a:t>
            </a:r>
            <a:r>
              <a:rPr lang="en-US" sz="5400" b="1" dirty="0" smtClean="0">
                <a:solidFill>
                  <a:srgbClr val="D15B9E"/>
                </a:solidFill>
              </a:rPr>
              <a:t>calories</a:t>
            </a:r>
            <a:r>
              <a:rPr lang="ru-RU" sz="5400" b="1" dirty="0" smtClean="0">
                <a:solidFill>
                  <a:srgbClr val="D15B9E"/>
                </a:solidFill>
              </a:rPr>
              <a:t>! </a:t>
            </a:r>
            <a:r>
              <a:rPr lang="ru-RU" sz="4800" b="1" dirty="0" smtClean="0">
                <a:solidFill>
                  <a:srgbClr val="D15B9E"/>
                </a:solidFill>
              </a:rPr>
              <a:t/>
            </a:r>
            <a:br>
              <a:rPr lang="ru-RU" sz="4800" b="1" dirty="0" smtClean="0">
                <a:solidFill>
                  <a:srgbClr val="D15B9E"/>
                </a:solidFill>
              </a:rPr>
            </a:br>
            <a:endParaRPr lang="ru-RU" sz="4800" b="1" dirty="0" smtClean="0">
              <a:solidFill>
                <a:srgbClr val="D15B9E"/>
              </a:solidFill>
            </a:endParaRPr>
          </a:p>
        </p:txBody>
      </p:sp>
      <p:pic>
        <p:nvPicPr>
          <p:cNvPr id="10" name="Рисунок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730" y="732884"/>
            <a:ext cx="2761494" cy="4143459"/>
          </a:xfrm>
          <a:prstGeom prst="rect">
            <a:avLst/>
          </a:prstGeom>
        </p:spPr>
      </p:pic>
    </p:spTree>
    <p:extLst>
      <p:ext uri="{BB962C8B-B14F-4D97-AF65-F5344CB8AC3E}">
        <p14:creationId xmlns:p14="http://schemas.microsoft.com/office/powerpoint/2010/main" val="9000940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5844" y="1903162"/>
            <a:ext cx="1651380" cy="1422875"/>
          </a:xfrm>
          <a:prstGeom prst="rect">
            <a:avLst/>
          </a:prstGeom>
        </p:spPr>
      </p:pic>
      <p:sp>
        <p:nvSpPr>
          <p:cNvPr id="3" name="TextBox 2"/>
          <p:cNvSpPr txBox="1"/>
          <p:nvPr/>
        </p:nvSpPr>
        <p:spPr>
          <a:xfrm>
            <a:off x="1231615" y="230785"/>
            <a:ext cx="6894946" cy="1261884"/>
          </a:xfrm>
          <a:prstGeom prst="rect">
            <a:avLst/>
          </a:prstGeom>
          <a:noFill/>
        </p:spPr>
        <p:txBody>
          <a:bodyPr wrap="square" rtlCol="0">
            <a:spAutoFit/>
          </a:bodyPr>
          <a:lstStyle/>
          <a:p>
            <a:pPr algn="ctr"/>
            <a:r>
              <a:rPr lang="en-US" sz="4800" b="1" dirty="0" err="1" smtClean="0">
                <a:solidFill>
                  <a:srgbClr val="BD39A4"/>
                </a:solidFill>
                <a:latin typeface="+mj-lt"/>
                <a:cs typeface="Tahoma"/>
              </a:rPr>
              <a:t>Eubiotic</a:t>
            </a:r>
            <a:r>
              <a:rPr lang="en-US" sz="4800" b="1" dirty="0" smtClean="0">
                <a:solidFill>
                  <a:srgbClr val="BD39A4"/>
                </a:solidFill>
                <a:latin typeface="+mj-lt"/>
                <a:cs typeface="Tahoma"/>
              </a:rPr>
              <a:t> dinner*</a:t>
            </a:r>
            <a:r>
              <a:rPr lang="ru-RU" sz="4800" b="1" dirty="0" smtClean="0">
                <a:solidFill>
                  <a:srgbClr val="BD39A4"/>
                </a:solidFill>
                <a:latin typeface="+mj-lt"/>
                <a:cs typeface="Tahoma"/>
              </a:rPr>
              <a:t/>
            </a:r>
            <a:br>
              <a:rPr lang="ru-RU" sz="4800" b="1" dirty="0" smtClean="0">
                <a:solidFill>
                  <a:srgbClr val="BD39A4"/>
                </a:solidFill>
                <a:latin typeface="+mj-lt"/>
                <a:cs typeface="Tahoma"/>
              </a:rPr>
            </a:br>
            <a:r>
              <a:rPr lang="ru-RU" sz="2800" b="1" dirty="0" smtClean="0">
                <a:solidFill>
                  <a:srgbClr val="BD39A4"/>
                </a:solidFill>
                <a:latin typeface="+mj-lt"/>
                <a:cs typeface="Tahoma"/>
              </a:rPr>
              <a:t>(</a:t>
            </a:r>
            <a:r>
              <a:rPr lang="en-US" sz="2800" b="1" dirty="0" smtClean="0">
                <a:solidFill>
                  <a:srgbClr val="BD39A4"/>
                </a:solidFill>
                <a:latin typeface="+mj-lt"/>
                <a:cs typeface="Tahoma"/>
              </a:rPr>
              <a:t>1 hour before sleep</a:t>
            </a:r>
            <a:r>
              <a:rPr lang="ru-RU" sz="2800" b="1" dirty="0" smtClean="0">
                <a:solidFill>
                  <a:srgbClr val="BD39A4"/>
                </a:solidFill>
                <a:latin typeface="+mj-lt"/>
                <a:cs typeface="Tahoma"/>
              </a:rPr>
              <a:t>)</a:t>
            </a:r>
            <a:endParaRPr lang="ru-RU" sz="2800" b="1" dirty="0">
              <a:solidFill>
                <a:srgbClr val="BD39A4"/>
              </a:solidFill>
              <a:latin typeface="+mj-lt"/>
              <a:cs typeface="Tahoma"/>
            </a:endParaRPr>
          </a:p>
        </p:txBody>
      </p:sp>
      <p:sp>
        <p:nvSpPr>
          <p:cNvPr id="5" name="Содержимое 7"/>
          <p:cNvSpPr txBox="1">
            <a:spLocks/>
          </p:cNvSpPr>
          <p:nvPr/>
        </p:nvSpPr>
        <p:spPr>
          <a:xfrm>
            <a:off x="684590" y="3525611"/>
            <a:ext cx="3800004" cy="99334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679319" indent="-679319" algn="l" defTabSz="905759" rtl="0" eaLnBrk="1" latinLnBrk="0" hangingPunct="1">
              <a:spcBef>
                <a:spcPct val="20000"/>
              </a:spcBef>
              <a:buFont typeface="Arial"/>
              <a:buChar char="•"/>
              <a:defRPr sz="6300" kern="1200">
                <a:solidFill>
                  <a:schemeClr val="tx1"/>
                </a:solidFill>
                <a:latin typeface="+mn-lt"/>
                <a:ea typeface="+mn-ea"/>
                <a:cs typeface="+mn-cs"/>
              </a:defRPr>
            </a:lvl1pPr>
            <a:lvl2pPr marL="1471858" indent="-566099" algn="l" defTabSz="905759" rtl="0" eaLnBrk="1" latinLnBrk="0" hangingPunct="1">
              <a:spcBef>
                <a:spcPct val="20000"/>
              </a:spcBef>
              <a:buFont typeface="Arial"/>
              <a:buChar char="–"/>
              <a:defRPr sz="5500" kern="1200">
                <a:solidFill>
                  <a:schemeClr val="tx1"/>
                </a:solidFill>
                <a:latin typeface="+mn-lt"/>
                <a:ea typeface="+mn-ea"/>
                <a:cs typeface="+mn-cs"/>
              </a:defRPr>
            </a:lvl2pPr>
            <a:lvl3pPr marL="2264397" indent="-452879" algn="l" defTabSz="905759" rtl="0" eaLnBrk="1" latinLnBrk="0" hangingPunct="1">
              <a:spcBef>
                <a:spcPct val="20000"/>
              </a:spcBef>
              <a:buFont typeface="Arial"/>
              <a:buChar char="•"/>
              <a:defRPr sz="4800" kern="1200">
                <a:solidFill>
                  <a:schemeClr val="tx1"/>
                </a:solidFill>
                <a:latin typeface="+mn-lt"/>
                <a:ea typeface="+mn-ea"/>
                <a:cs typeface="+mn-cs"/>
              </a:defRPr>
            </a:lvl3pPr>
            <a:lvl4pPr marL="3170156" indent="-452879" algn="l" defTabSz="905759" rtl="0" eaLnBrk="1" latinLnBrk="0" hangingPunct="1">
              <a:spcBef>
                <a:spcPct val="20000"/>
              </a:spcBef>
              <a:buFont typeface="Arial"/>
              <a:buChar char="–"/>
              <a:defRPr sz="4000" kern="1200">
                <a:solidFill>
                  <a:schemeClr val="tx1"/>
                </a:solidFill>
                <a:latin typeface="+mn-lt"/>
                <a:ea typeface="+mn-ea"/>
                <a:cs typeface="+mn-cs"/>
              </a:defRPr>
            </a:lvl4pPr>
            <a:lvl5pPr marL="4075915" indent="-452879" algn="l" defTabSz="905759" rtl="0" eaLnBrk="1" latinLnBrk="0" hangingPunct="1">
              <a:spcBef>
                <a:spcPct val="20000"/>
              </a:spcBef>
              <a:buFont typeface="Arial"/>
              <a:buChar char="»"/>
              <a:defRPr sz="4000" kern="1200">
                <a:solidFill>
                  <a:schemeClr val="tx1"/>
                </a:solidFill>
                <a:latin typeface="+mn-lt"/>
                <a:ea typeface="+mn-ea"/>
                <a:cs typeface="+mn-cs"/>
              </a:defRPr>
            </a:lvl5pPr>
            <a:lvl6pPr marL="4981674" indent="-452879" algn="l" defTabSz="905759" rtl="0" eaLnBrk="1" latinLnBrk="0" hangingPunct="1">
              <a:spcBef>
                <a:spcPct val="20000"/>
              </a:spcBef>
              <a:buFont typeface="Arial"/>
              <a:buChar char="•"/>
              <a:defRPr sz="4000" kern="1200">
                <a:solidFill>
                  <a:schemeClr val="tx1"/>
                </a:solidFill>
                <a:latin typeface="+mn-lt"/>
                <a:ea typeface="+mn-ea"/>
                <a:cs typeface="+mn-cs"/>
              </a:defRPr>
            </a:lvl6pPr>
            <a:lvl7pPr marL="5887433" indent="-452879" algn="l" defTabSz="905759" rtl="0" eaLnBrk="1" latinLnBrk="0" hangingPunct="1">
              <a:spcBef>
                <a:spcPct val="20000"/>
              </a:spcBef>
              <a:buFont typeface="Arial"/>
              <a:buChar char="•"/>
              <a:defRPr sz="4000" kern="1200">
                <a:solidFill>
                  <a:schemeClr val="tx1"/>
                </a:solidFill>
                <a:latin typeface="+mn-lt"/>
                <a:ea typeface="+mn-ea"/>
                <a:cs typeface="+mn-cs"/>
              </a:defRPr>
            </a:lvl7pPr>
            <a:lvl8pPr marL="6793192" indent="-452879" algn="l" defTabSz="905759" rtl="0" eaLnBrk="1" latinLnBrk="0" hangingPunct="1">
              <a:spcBef>
                <a:spcPct val="20000"/>
              </a:spcBef>
              <a:buFont typeface="Arial"/>
              <a:buChar char="•"/>
              <a:defRPr sz="4000" kern="1200">
                <a:solidFill>
                  <a:schemeClr val="tx1"/>
                </a:solidFill>
                <a:latin typeface="+mn-lt"/>
                <a:ea typeface="+mn-ea"/>
                <a:cs typeface="+mn-cs"/>
              </a:defRPr>
            </a:lvl8pPr>
            <a:lvl9pPr marL="7698951" indent="-452879" algn="l" defTabSz="905759" rtl="0" eaLnBrk="1" latinLnBrk="0" hangingPunct="1">
              <a:spcBef>
                <a:spcPct val="20000"/>
              </a:spcBef>
              <a:buFont typeface="Arial"/>
              <a:buChar char="•"/>
              <a:defRPr sz="4000" kern="1200">
                <a:solidFill>
                  <a:schemeClr val="tx1"/>
                </a:solidFill>
                <a:latin typeface="+mn-lt"/>
                <a:ea typeface="+mn-ea"/>
                <a:cs typeface="+mn-cs"/>
              </a:defRPr>
            </a:lvl9pPr>
          </a:lstStyle>
          <a:p>
            <a:pPr marL="0" indent="0" algn="ctr">
              <a:buClr>
                <a:srgbClr val="558ED5"/>
              </a:buClr>
              <a:buNone/>
              <a:defRPr/>
            </a:pPr>
            <a:r>
              <a:rPr lang="en-US" sz="2000" b="1" dirty="0" smtClean="0">
                <a:latin typeface="+mj-lt"/>
                <a:cs typeface="Tahoma"/>
              </a:rPr>
              <a:t>Milk or other dairy products</a:t>
            </a:r>
            <a:endParaRPr lang="ru-RU" sz="2000" b="1" dirty="0" smtClean="0">
              <a:latin typeface="+mj-lt"/>
              <a:cs typeface="Tahoma"/>
            </a:endParaRPr>
          </a:p>
          <a:p>
            <a:pPr marL="0" indent="0">
              <a:buClr>
                <a:srgbClr val="558ED5"/>
              </a:buClr>
              <a:buNone/>
              <a:defRPr/>
            </a:pPr>
            <a:endParaRPr lang="ru-RU" sz="2000" dirty="0" smtClean="0">
              <a:latin typeface="Tahoma"/>
              <a:cs typeface="Tahoma"/>
            </a:endParaRPr>
          </a:p>
          <a:p>
            <a:pPr>
              <a:buClr>
                <a:srgbClr val="558ED5"/>
              </a:buClr>
              <a:buFont typeface="Wingdings" charset="0"/>
              <a:buChar char="Ø"/>
              <a:defRPr/>
            </a:pPr>
            <a:endParaRPr lang="ru-RU" sz="2000" dirty="0">
              <a:latin typeface="Tahoma"/>
              <a:cs typeface="Tahoma"/>
            </a:endParaRPr>
          </a:p>
        </p:txBody>
      </p:sp>
      <p:sp>
        <p:nvSpPr>
          <p:cNvPr id="6" name="Содержимое 7"/>
          <p:cNvSpPr txBox="1">
            <a:spLocks/>
          </p:cNvSpPr>
          <p:nvPr/>
        </p:nvSpPr>
        <p:spPr>
          <a:xfrm>
            <a:off x="4410508" y="3522436"/>
            <a:ext cx="4733492" cy="1066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679319" indent="-679319" algn="l" defTabSz="905759" rtl="0" eaLnBrk="1" latinLnBrk="0" hangingPunct="1">
              <a:spcBef>
                <a:spcPct val="20000"/>
              </a:spcBef>
              <a:buFont typeface="Arial"/>
              <a:buChar char="•"/>
              <a:defRPr sz="6300" kern="1200">
                <a:solidFill>
                  <a:schemeClr val="tx1"/>
                </a:solidFill>
                <a:latin typeface="+mn-lt"/>
                <a:ea typeface="+mn-ea"/>
                <a:cs typeface="+mn-cs"/>
              </a:defRPr>
            </a:lvl1pPr>
            <a:lvl2pPr marL="1471858" indent="-566099" algn="l" defTabSz="905759" rtl="0" eaLnBrk="1" latinLnBrk="0" hangingPunct="1">
              <a:spcBef>
                <a:spcPct val="20000"/>
              </a:spcBef>
              <a:buFont typeface="Arial"/>
              <a:buChar char="–"/>
              <a:defRPr sz="5500" kern="1200">
                <a:solidFill>
                  <a:schemeClr val="tx1"/>
                </a:solidFill>
                <a:latin typeface="+mn-lt"/>
                <a:ea typeface="+mn-ea"/>
                <a:cs typeface="+mn-cs"/>
              </a:defRPr>
            </a:lvl2pPr>
            <a:lvl3pPr marL="2264397" indent="-452879" algn="l" defTabSz="905759" rtl="0" eaLnBrk="1" latinLnBrk="0" hangingPunct="1">
              <a:spcBef>
                <a:spcPct val="20000"/>
              </a:spcBef>
              <a:buFont typeface="Arial"/>
              <a:buChar char="•"/>
              <a:defRPr sz="4800" kern="1200">
                <a:solidFill>
                  <a:schemeClr val="tx1"/>
                </a:solidFill>
                <a:latin typeface="+mn-lt"/>
                <a:ea typeface="+mn-ea"/>
                <a:cs typeface="+mn-cs"/>
              </a:defRPr>
            </a:lvl3pPr>
            <a:lvl4pPr marL="3170156" indent="-452879" algn="l" defTabSz="905759" rtl="0" eaLnBrk="1" latinLnBrk="0" hangingPunct="1">
              <a:spcBef>
                <a:spcPct val="20000"/>
              </a:spcBef>
              <a:buFont typeface="Arial"/>
              <a:buChar char="–"/>
              <a:defRPr sz="4000" kern="1200">
                <a:solidFill>
                  <a:schemeClr val="tx1"/>
                </a:solidFill>
                <a:latin typeface="+mn-lt"/>
                <a:ea typeface="+mn-ea"/>
                <a:cs typeface="+mn-cs"/>
              </a:defRPr>
            </a:lvl4pPr>
            <a:lvl5pPr marL="4075915" indent="-452879" algn="l" defTabSz="905759" rtl="0" eaLnBrk="1" latinLnBrk="0" hangingPunct="1">
              <a:spcBef>
                <a:spcPct val="20000"/>
              </a:spcBef>
              <a:buFont typeface="Arial"/>
              <a:buChar char="»"/>
              <a:defRPr sz="4000" kern="1200">
                <a:solidFill>
                  <a:schemeClr val="tx1"/>
                </a:solidFill>
                <a:latin typeface="+mn-lt"/>
                <a:ea typeface="+mn-ea"/>
                <a:cs typeface="+mn-cs"/>
              </a:defRPr>
            </a:lvl5pPr>
            <a:lvl6pPr marL="4981674" indent="-452879" algn="l" defTabSz="905759" rtl="0" eaLnBrk="1" latinLnBrk="0" hangingPunct="1">
              <a:spcBef>
                <a:spcPct val="20000"/>
              </a:spcBef>
              <a:buFont typeface="Arial"/>
              <a:buChar char="•"/>
              <a:defRPr sz="4000" kern="1200">
                <a:solidFill>
                  <a:schemeClr val="tx1"/>
                </a:solidFill>
                <a:latin typeface="+mn-lt"/>
                <a:ea typeface="+mn-ea"/>
                <a:cs typeface="+mn-cs"/>
              </a:defRPr>
            </a:lvl6pPr>
            <a:lvl7pPr marL="5887433" indent="-452879" algn="l" defTabSz="905759" rtl="0" eaLnBrk="1" latinLnBrk="0" hangingPunct="1">
              <a:spcBef>
                <a:spcPct val="20000"/>
              </a:spcBef>
              <a:buFont typeface="Arial"/>
              <a:buChar char="•"/>
              <a:defRPr sz="4000" kern="1200">
                <a:solidFill>
                  <a:schemeClr val="tx1"/>
                </a:solidFill>
                <a:latin typeface="+mn-lt"/>
                <a:ea typeface="+mn-ea"/>
                <a:cs typeface="+mn-cs"/>
              </a:defRPr>
            </a:lvl7pPr>
            <a:lvl8pPr marL="6793192" indent="-452879" algn="l" defTabSz="905759" rtl="0" eaLnBrk="1" latinLnBrk="0" hangingPunct="1">
              <a:spcBef>
                <a:spcPct val="20000"/>
              </a:spcBef>
              <a:buFont typeface="Arial"/>
              <a:buChar char="•"/>
              <a:defRPr sz="4000" kern="1200">
                <a:solidFill>
                  <a:schemeClr val="tx1"/>
                </a:solidFill>
                <a:latin typeface="+mn-lt"/>
                <a:ea typeface="+mn-ea"/>
                <a:cs typeface="+mn-cs"/>
              </a:defRPr>
            </a:lvl8pPr>
            <a:lvl9pPr marL="7698951" indent="-452879" algn="l" defTabSz="905759" rtl="0" eaLnBrk="1" latinLnBrk="0" hangingPunct="1">
              <a:spcBef>
                <a:spcPct val="20000"/>
              </a:spcBef>
              <a:buFont typeface="Arial"/>
              <a:buChar char="•"/>
              <a:defRPr sz="4000" kern="1200">
                <a:solidFill>
                  <a:schemeClr val="tx1"/>
                </a:solidFill>
                <a:latin typeface="+mn-lt"/>
                <a:ea typeface="+mn-ea"/>
                <a:cs typeface="+mn-cs"/>
              </a:defRPr>
            </a:lvl9pPr>
          </a:lstStyle>
          <a:p>
            <a:pPr marL="0" indent="0" algn="ctr">
              <a:buClr>
                <a:srgbClr val="558ED5"/>
              </a:buClr>
              <a:buNone/>
              <a:defRPr/>
            </a:pPr>
            <a:r>
              <a:rPr lang="en-US" sz="2000" b="1" dirty="0" smtClean="0">
                <a:latin typeface="+mj-lt"/>
                <a:cs typeface="Tahoma"/>
              </a:rPr>
              <a:t>1 serving of Hi-Fiber</a:t>
            </a:r>
            <a:endParaRPr lang="ru-RU" sz="2000" b="1" dirty="0">
              <a:latin typeface="+mj-lt"/>
              <a:cs typeface="Tahoma"/>
            </a:endParaRPr>
          </a:p>
        </p:txBody>
      </p:sp>
      <p:pic>
        <p:nvPicPr>
          <p:cNvPr id="9" name="Изображение 8"/>
          <p:cNvPicPr>
            <a:picLocks noChangeAspect="1"/>
          </p:cNvPicPr>
          <p:nvPr/>
        </p:nvPicPr>
        <p:blipFill>
          <a:blip r:embed="rId4"/>
          <a:stretch>
            <a:fillRect/>
          </a:stretch>
        </p:blipFill>
        <p:spPr>
          <a:xfrm>
            <a:off x="4328705" y="2456597"/>
            <a:ext cx="568476" cy="589101"/>
          </a:xfrm>
          <a:prstGeom prst="rect">
            <a:avLst/>
          </a:prstGeom>
        </p:spPr>
      </p:pic>
      <p:pic>
        <p:nvPicPr>
          <p:cNvPr id="512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81935" y="1414614"/>
            <a:ext cx="2169052" cy="216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257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ers\Olga.Shirimova\Desktop\Hi_Fiber_SLIDE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44454" y="545910"/>
            <a:ext cx="4462818" cy="2062103"/>
          </a:xfrm>
          <a:prstGeom prst="rect">
            <a:avLst/>
          </a:prstGeom>
          <a:noFill/>
        </p:spPr>
        <p:txBody>
          <a:bodyPr wrap="square" rtlCol="0">
            <a:spAutoFit/>
          </a:bodyPr>
          <a:lstStyle/>
          <a:p>
            <a:pPr algn="ctr"/>
            <a:r>
              <a:rPr lang="en-US" sz="3200" b="1" dirty="0" smtClean="0">
                <a:solidFill>
                  <a:srgbClr val="FFFF00"/>
                </a:solidFill>
              </a:rPr>
              <a:t>Hi-Fiber</a:t>
            </a:r>
            <a:r>
              <a:rPr lang="ru-RU" sz="3200" b="1" dirty="0">
                <a:solidFill>
                  <a:srgbClr val="FFFF00"/>
                </a:solidFill>
              </a:rPr>
              <a:t/>
            </a:r>
            <a:br>
              <a:rPr lang="ru-RU" sz="3200" b="1" dirty="0">
                <a:solidFill>
                  <a:srgbClr val="FFFF00"/>
                </a:solidFill>
              </a:rPr>
            </a:br>
            <a:endParaRPr lang="ru-RU" sz="3200" b="1" dirty="0">
              <a:solidFill>
                <a:srgbClr val="FFFF00"/>
              </a:solidFill>
            </a:endParaRPr>
          </a:p>
          <a:p>
            <a:pPr algn="ctr"/>
            <a:r>
              <a:rPr lang="en-US" sz="3200" b="1" dirty="0" smtClean="0">
                <a:solidFill>
                  <a:schemeClr val="bg1"/>
                </a:solidFill>
              </a:rPr>
              <a:t>Delicious dietary fiber</a:t>
            </a:r>
            <a:endParaRPr lang="ru-RU" sz="3200" b="1" dirty="0">
              <a:solidFill>
                <a:schemeClr val="bg1"/>
              </a:solidFill>
            </a:endParaRPr>
          </a:p>
          <a:p>
            <a:endParaRPr lang="ru-RU" sz="3200" dirty="0"/>
          </a:p>
        </p:txBody>
      </p:sp>
      <p:sp>
        <p:nvSpPr>
          <p:cNvPr id="6" name="TextBox 5"/>
          <p:cNvSpPr txBox="1"/>
          <p:nvPr/>
        </p:nvSpPr>
        <p:spPr>
          <a:xfrm>
            <a:off x="4572000" y="3698544"/>
            <a:ext cx="1364776" cy="461665"/>
          </a:xfrm>
          <a:prstGeom prst="rect">
            <a:avLst/>
          </a:prstGeom>
          <a:noFill/>
        </p:spPr>
        <p:txBody>
          <a:bodyPr wrap="square" rtlCol="0">
            <a:spAutoFit/>
          </a:bodyPr>
          <a:lstStyle/>
          <a:p>
            <a:pPr algn="ctr"/>
            <a:r>
              <a:rPr lang="en-US" sz="1200" dirty="0" smtClean="0">
                <a:solidFill>
                  <a:srgbClr val="FFFF99"/>
                </a:solidFill>
              </a:rPr>
              <a:t>Natural berry flavor</a:t>
            </a:r>
            <a:endParaRPr lang="ru-RU" sz="1200" dirty="0">
              <a:solidFill>
                <a:srgbClr val="FFFF99"/>
              </a:solidFill>
            </a:endParaRPr>
          </a:p>
        </p:txBody>
      </p:sp>
      <p:sp>
        <p:nvSpPr>
          <p:cNvPr id="8" name="TextBox 7"/>
          <p:cNvSpPr txBox="1"/>
          <p:nvPr/>
        </p:nvSpPr>
        <p:spPr>
          <a:xfrm>
            <a:off x="5936776" y="3698543"/>
            <a:ext cx="1078173" cy="461665"/>
          </a:xfrm>
          <a:prstGeom prst="rect">
            <a:avLst/>
          </a:prstGeom>
          <a:noFill/>
        </p:spPr>
        <p:txBody>
          <a:bodyPr wrap="square" rtlCol="0">
            <a:spAutoFit/>
          </a:bodyPr>
          <a:lstStyle/>
          <a:p>
            <a:pPr algn="ctr"/>
            <a:r>
              <a:rPr lang="en-US" sz="1200" dirty="0" smtClean="0">
                <a:solidFill>
                  <a:srgbClr val="FFFF99"/>
                </a:solidFill>
              </a:rPr>
              <a:t>Good source of fiber</a:t>
            </a:r>
            <a:endParaRPr lang="ru-RU" sz="1200" dirty="0">
              <a:solidFill>
                <a:srgbClr val="FFFF99"/>
              </a:solidFill>
            </a:endParaRPr>
          </a:p>
        </p:txBody>
      </p:sp>
      <p:sp>
        <p:nvSpPr>
          <p:cNvPr id="13" name="TextBox 12"/>
          <p:cNvSpPr txBox="1"/>
          <p:nvPr/>
        </p:nvSpPr>
        <p:spPr>
          <a:xfrm>
            <a:off x="7158250" y="3698542"/>
            <a:ext cx="1549022" cy="461665"/>
          </a:xfrm>
          <a:prstGeom prst="rect">
            <a:avLst/>
          </a:prstGeom>
          <a:noFill/>
        </p:spPr>
        <p:txBody>
          <a:bodyPr wrap="square" rtlCol="0">
            <a:spAutoFit/>
          </a:bodyPr>
          <a:lstStyle/>
          <a:p>
            <a:pPr algn="ctr"/>
            <a:r>
              <a:rPr lang="en-US" sz="1200" dirty="0" smtClean="0">
                <a:solidFill>
                  <a:srgbClr val="FFFF99"/>
                </a:solidFill>
              </a:rPr>
              <a:t>Aloe</a:t>
            </a:r>
            <a:r>
              <a:rPr lang="en-US" sz="1200" dirty="0">
                <a:solidFill>
                  <a:srgbClr val="FFFF99"/>
                </a:solidFill>
              </a:rPr>
              <a:t> </a:t>
            </a:r>
            <a:r>
              <a:rPr lang="en-US" sz="1200" dirty="0" smtClean="0">
                <a:solidFill>
                  <a:srgbClr val="FFFF99"/>
                </a:solidFill>
              </a:rPr>
              <a:t>Vera and </a:t>
            </a:r>
            <a:br>
              <a:rPr lang="en-US" sz="1200" dirty="0" smtClean="0">
                <a:solidFill>
                  <a:srgbClr val="FFFF99"/>
                </a:solidFill>
              </a:rPr>
            </a:br>
            <a:r>
              <a:rPr lang="en-US" sz="1200" dirty="0" smtClean="0">
                <a:solidFill>
                  <a:srgbClr val="FFFF99"/>
                </a:solidFill>
              </a:rPr>
              <a:t>L-glutamine</a:t>
            </a:r>
            <a:endParaRPr lang="ru-RU" sz="1200" dirty="0">
              <a:solidFill>
                <a:srgbClr val="FFFF99"/>
              </a:solidFill>
            </a:endParaRPr>
          </a:p>
        </p:txBody>
      </p:sp>
      <p:sp>
        <p:nvSpPr>
          <p:cNvPr id="9" name="TextBox 8"/>
          <p:cNvSpPr txBox="1"/>
          <p:nvPr/>
        </p:nvSpPr>
        <p:spPr>
          <a:xfrm>
            <a:off x="939195" y="492291"/>
            <a:ext cx="788688" cy="553998"/>
          </a:xfrm>
          <a:prstGeom prst="rect">
            <a:avLst/>
          </a:prstGeom>
          <a:noFill/>
        </p:spPr>
        <p:txBody>
          <a:bodyPr wrap="square" rtlCol="0">
            <a:spAutoFit/>
          </a:bodyPr>
          <a:lstStyle/>
          <a:p>
            <a:pPr algn="ctr"/>
            <a:r>
              <a:rPr lang="en-US" sz="1000" dirty="0" smtClean="0"/>
              <a:t>The perfect addition to any snack</a:t>
            </a:r>
            <a:endParaRPr lang="ru-RU" sz="1000" dirty="0"/>
          </a:p>
        </p:txBody>
      </p:sp>
    </p:spTree>
    <p:extLst>
      <p:ext uri="{BB962C8B-B14F-4D97-AF65-F5344CB8AC3E}">
        <p14:creationId xmlns:p14="http://schemas.microsoft.com/office/powerpoint/2010/main" val="9312055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3</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 y="0"/>
            <a:ext cx="9224961" cy="4079249"/>
          </a:xfrm>
          <a:prstGeom prst="rect">
            <a:avLst/>
          </a:prstGeom>
        </p:spPr>
      </p:pic>
      <p:sp>
        <p:nvSpPr>
          <p:cNvPr id="4" name="Прямоугольник 3"/>
          <p:cNvSpPr/>
          <p:nvPr/>
        </p:nvSpPr>
        <p:spPr>
          <a:xfrm>
            <a:off x="-76200" y="3767217"/>
            <a:ext cx="9224961" cy="1378852"/>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339725" y="3989338"/>
            <a:ext cx="8464550" cy="2031325"/>
          </a:xfrm>
          <a:prstGeom prst="rect">
            <a:avLst/>
          </a:prstGeom>
          <a:noFill/>
        </p:spPr>
        <p:txBody>
          <a:bodyPr wrap="square" rtlCol="0">
            <a:spAutoFit/>
          </a:bodyPr>
          <a:lstStyle/>
          <a:p>
            <a:r>
              <a:rPr lang="en-US" dirty="0" smtClean="0">
                <a:solidFill>
                  <a:srgbClr val="FFFF99"/>
                </a:solidFill>
              </a:rPr>
              <a:t>Many people eat junk food these days.</a:t>
            </a:r>
            <a:endParaRPr lang="ru-RU" dirty="0">
              <a:solidFill>
                <a:srgbClr val="FFFF99"/>
              </a:solidFill>
            </a:endParaRPr>
          </a:p>
          <a:p>
            <a:r>
              <a:rPr lang="en-US" dirty="0" smtClean="0">
                <a:solidFill>
                  <a:srgbClr val="FFFF99"/>
                </a:solidFill>
              </a:rPr>
              <a:t>A diet composed mainly of junk food lacks many essential nutrients and fiber.</a:t>
            </a:r>
            <a:endParaRPr lang="ru-RU" dirty="0" smtClean="0">
              <a:solidFill>
                <a:srgbClr val="FFFF99"/>
              </a:solidFill>
            </a:endParaRPr>
          </a:p>
          <a:p>
            <a:endParaRPr lang="ru-RU" dirty="0"/>
          </a:p>
          <a:p>
            <a:pPr marL="285750" indent="-285750">
              <a:buFont typeface="Arial" panose="020B0604020202020204" pitchFamily="34" charset="0"/>
              <a:buChar char="•"/>
            </a:pPr>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2818951043"/>
      </p:ext>
    </p:extLst>
  </p:cSld>
  <p:clrMapOvr>
    <a:masterClrMapping/>
  </p:clrMapOvr>
  <p:transition spd="slow">
    <p:push dir="u"/>
  </p:transition>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4</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4" name="Прямоугольник 3"/>
          <p:cNvSpPr/>
          <p:nvPr/>
        </p:nvSpPr>
        <p:spPr>
          <a:xfrm>
            <a:off x="-128587" y="145109"/>
            <a:ext cx="9401174"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TextBox 1"/>
          <p:cNvSpPr txBox="1"/>
          <p:nvPr/>
        </p:nvSpPr>
        <p:spPr>
          <a:xfrm>
            <a:off x="3249161" y="290280"/>
            <a:ext cx="2721157" cy="800219"/>
          </a:xfrm>
          <a:prstGeom prst="rect">
            <a:avLst/>
          </a:prstGeom>
          <a:noFill/>
        </p:spPr>
        <p:txBody>
          <a:bodyPr wrap="square" rtlCol="0">
            <a:spAutoFit/>
          </a:bodyPr>
          <a:lstStyle/>
          <a:p>
            <a:r>
              <a:rPr lang="en-US" sz="2800" b="1" dirty="0" smtClean="0">
                <a:solidFill>
                  <a:srgbClr val="D15B9E"/>
                </a:solidFill>
              </a:rPr>
              <a:t>Processed Foods</a:t>
            </a:r>
            <a:endParaRPr lang="ru-RU" sz="2800" b="1" dirty="0">
              <a:solidFill>
                <a:srgbClr val="FF0000"/>
              </a:solidFill>
            </a:endParaRPr>
          </a:p>
          <a:p>
            <a:endParaRPr lang="ru-RU" dirty="0"/>
          </a:p>
        </p:txBody>
      </p:sp>
      <p:sp>
        <p:nvSpPr>
          <p:cNvPr id="3" name="TextBox 2"/>
          <p:cNvSpPr txBox="1"/>
          <p:nvPr/>
        </p:nvSpPr>
        <p:spPr>
          <a:xfrm>
            <a:off x="6010275" y="4234780"/>
            <a:ext cx="1828008" cy="646331"/>
          </a:xfrm>
          <a:prstGeom prst="rect">
            <a:avLst/>
          </a:prstGeom>
          <a:noFill/>
        </p:spPr>
        <p:txBody>
          <a:bodyPr wrap="square" rtlCol="0">
            <a:spAutoFit/>
          </a:bodyPr>
          <a:lstStyle/>
          <a:p>
            <a:r>
              <a:rPr lang="en-US" b="1" dirty="0" smtClean="0"/>
              <a:t>Weight gain</a:t>
            </a:r>
            <a:endParaRPr lang="ru-RU" b="1" dirty="0"/>
          </a:p>
          <a:p>
            <a:endParaRPr lang="ru-RU" b="1" dirty="0"/>
          </a:p>
        </p:txBody>
      </p:sp>
      <p:sp>
        <p:nvSpPr>
          <p:cNvPr id="7" name="TextBox 6"/>
          <p:cNvSpPr txBox="1"/>
          <p:nvPr/>
        </p:nvSpPr>
        <p:spPr>
          <a:xfrm>
            <a:off x="6164263" y="918388"/>
            <a:ext cx="1635125" cy="369332"/>
          </a:xfrm>
          <a:prstGeom prst="rect">
            <a:avLst/>
          </a:prstGeom>
          <a:noFill/>
        </p:spPr>
        <p:txBody>
          <a:bodyPr wrap="square" rtlCol="0">
            <a:spAutoFit/>
          </a:bodyPr>
          <a:lstStyle/>
          <a:p>
            <a:r>
              <a:rPr lang="en-US" b="1" dirty="0" smtClean="0"/>
              <a:t>Overeating</a:t>
            </a:r>
            <a:endParaRPr lang="ru-RU" b="1" dirty="0"/>
          </a:p>
        </p:txBody>
      </p:sp>
      <p:sp>
        <p:nvSpPr>
          <p:cNvPr id="8" name="TextBox 7"/>
          <p:cNvSpPr txBox="1"/>
          <p:nvPr/>
        </p:nvSpPr>
        <p:spPr>
          <a:xfrm>
            <a:off x="6951374" y="3209120"/>
            <a:ext cx="1828008" cy="369332"/>
          </a:xfrm>
          <a:prstGeom prst="rect">
            <a:avLst/>
          </a:prstGeom>
          <a:noFill/>
        </p:spPr>
        <p:txBody>
          <a:bodyPr wrap="square" rtlCol="0">
            <a:spAutoFit/>
          </a:bodyPr>
          <a:lstStyle/>
          <a:p>
            <a:r>
              <a:rPr lang="en-US" b="1" dirty="0" smtClean="0"/>
              <a:t>High blood sugar</a:t>
            </a:r>
            <a:endParaRPr lang="ru-RU" b="1" dirty="0"/>
          </a:p>
        </p:txBody>
      </p:sp>
      <p:sp>
        <p:nvSpPr>
          <p:cNvPr id="10" name="TextBox 9"/>
          <p:cNvSpPr txBox="1"/>
          <p:nvPr/>
        </p:nvSpPr>
        <p:spPr>
          <a:xfrm>
            <a:off x="7035334" y="1615884"/>
            <a:ext cx="1481137" cy="923330"/>
          </a:xfrm>
          <a:prstGeom prst="rect">
            <a:avLst/>
          </a:prstGeom>
          <a:noFill/>
        </p:spPr>
        <p:txBody>
          <a:bodyPr wrap="square" rtlCol="0">
            <a:spAutoFit/>
          </a:bodyPr>
          <a:lstStyle/>
          <a:p>
            <a:pPr algn="ctr"/>
            <a:r>
              <a:rPr lang="en-US" b="1" dirty="0" smtClean="0"/>
              <a:t>Fiber, vitamin and mineral deficiency</a:t>
            </a:r>
            <a:endParaRPr lang="ru-RU" b="1" dirty="0"/>
          </a:p>
        </p:txBody>
      </p:sp>
      <p:sp>
        <p:nvSpPr>
          <p:cNvPr id="11" name="TextBox 10"/>
          <p:cNvSpPr txBox="1"/>
          <p:nvPr/>
        </p:nvSpPr>
        <p:spPr>
          <a:xfrm>
            <a:off x="491319" y="2352372"/>
            <a:ext cx="1874149" cy="369332"/>
          </a:xfrm>
          <a:prstGeom prst="rect">
            <a:avLst/>
          </a:prstGeom>
          <a:noFill/>
        </p:spPr>
        <p:txBody>
          <a:bodyPr wrap="square" rtlCol="0">
            <a:spAutoFit/>
          </a:bodyPr>
          <a:lstStyle/>
          <a:p>
            <a:r>
              <a:rPr lang="en-US" b="1" dirty="0" smtClean="0"/>
              <a:t>High cholesterol</a:t>
            </a:r>
            <a:endParaRPr lang="ru-RU" b="1" dirty="0"/>
          </a:p>
        </p:txBody>
      </p:sp>
      <p:sp>
        <p:nvSpPr>
          <p:cNvPr id="12" name="TextBox 11"/>
          <p:cNvSpPr txBox="1"/>
          <p:nvPr/>
        </p:nvSpPr>
        <p:spPr>
          <a:xfrm>
            <a:off x="3384645" y="4206853"/>
            <a:ext cx="2049367" cy="923330"/>
          </a:xfrm>
          <a:prstGeom prst="rect">
            <a:avLst/>
          </a:prstGeom>
          <a:noFill/>
        </p:spPr>
        <p:txBody>
          <a:bodyPr wrap="square" rtlCol="0">
            <a:spAutoFit/>
          </a:bodyPr>
          <a:lstStyle/>
          <a:p>
            <a:pPr algn="ctr"/>
            <a:r>
              <a:rPr lang="en-US" b="1" dirty="0" smtClean="0"/>
              <a:t>Bowel movement and digestion problems</a:t>
            </a:r>
            <a:endParaRPr lang="ru-RU" b="1" dirty="0"/>
          </a:p>
        </p:txBody>
      </p:sp>
      <p:sp>
        <p:nvSpPr>
          <p:cNvPr id="13" name="TextBox 12"/>
          <p:cNvSpPr txBox="1"/>
          <p:nvPr/>
        </p:nvSpPr>
        <p:spPr>
          <a:xfrm>
            <a:off x="796834" y="3683633"/>
            <a:ext cx="1917790" cy="369332"/>
          </a:xfrm>
          <a:prstGeom prst="rect">
            <a:avLst/>
          </a:prstGeom>
          <a:noFill/>
        </p:spPr>
        <p:txBody>
          <a:bodyPr wrap="square" rtlCol="0">
            <a:spAutoFit/>
          </a:bodyPr>
          <a:lstStyle/>
          <a:p>
            <a:r>
              <a:rPr lang="en-US" b="1" dirty="0" smtClean="0"/>
              <a:t>Toxic build-up</a:t>
            </a:r>
            <a:endParaRPr lang="ru-RU" b="1" dirty="0"/>
          </a:p>
        </p:txBody>
      </p:sp>
      <p:sp>
        <p:nvSpPr>
          <p:cNvPr id="14" name="TextBox 13"/>
          <p:cNvSpPr txBox="1"/>
          <p:nvPr/>
        </p:nvSpPr>
        <p:spPr>
          <a:xfrm>
            <a:off x="955767" y="940280"/>
            <a:ext cx="2169569" cy="369332"/>
          </a:xfrm>
          <a:prstGeom prst="rect">
            <a:avLst/>
          </a:prstGeom>
          <a:noFill/>
        </p:spPr>
        <p:txBody>
          <a:bodyPr wrap="square" rtlCol="0">
            <a:spAutoFit/>
          </a:bodyPr>
          <a:lstStyle/>
          <a:p>
            <a:pPr algn="ctr"/>
            <a:r>
              <a:rPr lang="en-US" b="1" dirty="0" smtClean="0"/>
              <a:t>Mood swings</a:t>
            </a:r>
            <a:endParaRPr lang="ru-RU" b="1" dirty="0"/>
          </a:p>
        </p:txBody>
      </p:sp>
      <p:pic>
        <p:nvPicPr>
          <p:cNvPr id="15" name="Рисунок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2750" y="951900"/>
            <a:ext cx="3211513" cy="3211513"/>
          </a:xfrm>
          <a:prstGeom prst="rect">
            <a:avLst/>
          </a:prstGeom>
        </p:spPr>
      </p:pic>
    </p:spTree>
    <p:extLst>
      <p:ext uri="{BB962C8B-B14F-4D97-AF65-F5344CB8AC3E}">
        <p14:creationId xmlns:p14="http://schemas.microsoft.com/office/powerpoint/2010/main" val="3658753946"/>
      </p:ext>
    </p:extLst>
  </p:cSld>
  <p:clrMapOvr>
    <a:masterClrMapping/>
  </p:clrMapOvr>
  <p:transition spd="slow">
    <p:push dir="u"/>
  </p:transition>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5</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2" name="Прямоугольник 1"/>
          <p:cNvSpPr/>
          <p:nvPr/>
        </p:nvSpPr>
        <p:spPr>
          <a:xfrm>
            <a:off x="-4762" y="-6956"/>
            <a:ext cx="9153524" cy="51409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46" y="446202"/>
            <a:ext cx="4111989" cy="3756927"/>
          </a:xfrm>
          <a:prstGeom prst="rect">
            <a:avLst/>
          </a:prstGeom>
          <a:ln>
            <a:noFill/>
          </a:ln>
        </p:spPr>
      </p:pic>
      <p:sp>
        <p:nvSpPr>
          <p:cNvPr id="3" name="Прямоугольник 2"/>
          <p:cNvSpPr/>
          <p:nvPr/>
        </p:nvSpPr>
        <p:spPr>
          <a:xfrm>
            <a:off x="4139283" y="-13648"/>
            <a:ext cx="5004717" cy="5133974"/>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4494547" y="315442"/>
            <a:ext cx="4294187" cy="3416320"/>
          </a:xfrm>
          <a:prstGeom prst="rect">
            <a:avLst/>
          </a:prstGeom>
          <a:noFill/>
        </p:spPr>
        <p:txBody>
          <a:bodyPr wrap="square" rtlCol="0">
            <a:spAutoFit/>
          </a:bodyPr>
          <a:lstStyle/>
          <a:p>
            <a:r>
              <a:rPr lang="en-US" sz="2400" b="1" dirty="0" smtClean="0"/>
              <a:t>Even if you are not a big fan of fast food, it is still likely that you don’t get enough fiber in your diet. </a:t>
            </a:r>
            <a:endParaRPr lang="ru-RU" sz="2800" b="1" dirty="0" smtClean="0"/>
          </a:p>
          <a:p>
            <a:r>
              <a:rPr lang="en-US" sz="2800" b="1" dirty="0" smtClean="0"/>
              <a:t>Why</a:t>
            </a:r>
            <a:r>
              <a:rPr lang="ru-RU" sz="2800" b="1" dirty="0" smtClean="0"/>
              <a:t>?</a:t>
            </a:r>
            <a:endParaRPr lang="ru-RU" sz="2800" b="1" dirty="0"/>
          </a:p>
          <a:p>
            <a:r>
              <a:rPr lang="en-US" sz="2800" b="1" dirty="0" smtClean="0"/>
              <a:t>There are several reasons</a:t>
            </a:r>
            <a:r>
              <a:rPr lang="ru-RU" sz="2800" b="1" dirty="0" smtClean="0"/>
              <a:t>.</a:t>
            </a:r>
            <a:endParaRPr lang="ru-RU" sz="2800" b="1" dirty="0"/>
          </a:p>
          <a:p>
            <a:endParaRPr lang="ru-RU" sz="2800" b="1" dirty="0"/>
          </a:p>
          <a:p>
            <a:endParaRPr lang="ru-RU" dirty="0"/>
          </a:p>
          <a:p>
            <a:endParaRPr lang="ru-RU" dirty="0"/>
          </a:p>
        </p:txBody>
      </p:sp>
    </p:spTree>
    <p:extLst>
      <p:ext uri="{BB962C8B-B14F-4D97-AF65-F5344CB8AC3E}">
        <p14:creationId xmlns:p14="http://schemas.microsoft.com/office/powerpoint/2010/main" val="4291928369"/>
      </p:ext>
    </p:extLst>
  </p:cSld>
  <p:clrMapOvr>
    <a:masterClrMapping/>
  </p:clrMapOvr>
  <p:transition spd="slow">
    <p:push dir="u"/>
  </p:transition>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6</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2" name="Прямоугольник 1"/>
          <p:cNvSpPr/>
          <p:nvPr/>
        </p:nvSpPr>
        <p:spPr>
          <a:xfrm>
            <a:off x="5076825" y="2569"/>
            <a:ext cx="4071937" cy="51409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5324138" y="315442"/>
            <a:ext cx="3577309" cy="923330"/>
          </a:xfrm>
          <a:prstGeom prst="rect">
            <a:avLst/>
          </a:prstGeom>
          <a:noFill/>
        </p:spPr>
        <p:txBody>
          <a:bodyPr wrap="square" rtlCol="0">
            <a:spAutoFit/>
          </a:bodyPr>
          <a:lstStyle/>
          <a:p>
            <a:pPr marL="285750" indent="-285750">
              <a:buFont typeface="Arial" panose="020B0604020202020204" pitchFamily="34" charset="0"/>
              <a:buChar char="•"/>
            </a:pPr>
            <a:endParaRPr lang="ru-RU" dirty="0"/>
          </a:p>
          <a:p>
            <a:endParaRPr lang="ru-RU" dirty="0"/>
          </a:p>
          <a:p>
            <a:endParaRPr lang="ru-RU" dirty="0"/>
          </a:p>
        </p:txBody>
      </p:sp>
      <p:sp>
        <p:nvSpPr>
          <p:cNvPr id="5" name="TextBox 4"/>
          <p:cNvSpPr txBox="1"/>
          <p:nvPr/>
        </p:nvSpPr>
        <p:spPr>
          <a:xfrm>
            <a:off x="5724525" y="315442"/>
            <a:ext cx="3176922" cy="3046988"/>
          </a:xfrm>
          <a:prstGeom prst="rect">
            <a:avLst/>
          </a:prstGeom>
          <a:noFill/>
        </p:spPr>
        <p:txBody>
          <a:bodyPr wrap="square" rtlCol="0">
            <a:spAutoFit/>
          </a:bodyPr>
          <a:lstStyle/>
          <a:p>
            <a:r>
              <a:rPr lang="en-US" sz="2400" b="1" dirty="0" smtClean="0"/>
              <a:t>We eat too few fruits and veggies which can result in nutrient deficiencies.</a:t>
            </a:r>
            <a:endParaRPr lang="ru-RU" sz="2400" b="1" dirty="0" smtClean="0"/>
          </a:p>
          <a:p>
            <a:endParaRPr lang="ru-RU" sz="2400" b="1" dirty="0"/>
          </a:p>
          <a:p>
            <a:r>
              <a:rPr lang="en-US" sz="2400" b="1" dirty="0" smtClean="0"/>
              <a:t>We peel veggies and fruits.</a:t>
            </a:r>
            <a:endParaRPr lang="ru-RU" sz="2400" b="1" dirty="0" smtClean="0"/>
          </a:p>
          <a:p>
            <a:endParaRPr lang="ru-RU" sz="2400" b="1" dirty="0"/>
          </a:p>
        </p:txBody>
      </p:sp>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 y="0"/>
            <a:ext cx="5559401" cy="5173365"/>
          </a:xfrm>
          <a:prstGeom prst="rect">
            <a:avLst/>
          </a:prstGeom>
        </p:spPr>
      </p:pic>
      <p:sp>
        <p:nvSpPr>
          <p:cNvPr id="8" name="TextBox 7"/>
          <p:cNvSpPr txBox="1"/>
          <p:nvPr/>
        </p:nvSpPr>
        <p:spPr>
          <a:xfrm>
            <a:off x="327546" y="315442"/>
            <a:ext cx="4082529" cy="738664"/>
          </a:xfrm>
          <a:prstGeom prst="rect">
            <a:avLst/>
          </a:prstGeom>
          <a:noFill/>
        </p:spPr>
        <p:txBody>
          <a:bodyPr wrap="square" rtlCol="0">
            <a:spAutoFit/>
          </a:bodyPr>
          <a:lstStyle/>
          <a:p>
            <a:r>
              <a:rPr lang="en-US" sz="2400" b="1" dirty="0" smtClean="0">
                <a:solidFill>
                  <a:srgbClr val="CC0000"/>
                </a:solidFill>
              </a:rPr>
              <a:t>You need</a:t>
            </a:r>
            <a:r>
              <a:rPr lang="ru-RU" sz="2400" b="1" dirty="0" smtClean="0">
                <a:solidFill>
                  <a:srgbClr val="CC0000"/>
                </a:solidFill>
              </a:rPr>
              <a:t>: </a:t>
            </a:r>
            <a:r>
              <a:rPr lang="en-US" sz="2400" b="1" dirty="0" smtClean="0">
                <a:solidFill>
                  <a:srgbClr val="CC0000"/>
                </a:solidFill>
              </a:rPr>
              <a:t>7-8</a:t>
            </a:r>
            <a:r>
              <a:rPr lang="ru-RU" sz="2400" b="1" dirty="0" smtClean="0">
                <a:solidFill>
                  <a:srgbClr val="CC0000"/>
                </a:solidFill>
              </a:rPr>
              <a:t> </a:t>
            </a:r>
            <a:r>
              <a:rPr lang="en-US" sz="2400" b="1" dirty="0" smtClean="0">
                <a:solidFill>
                  <a:srgbClr val="CC0000"/>
                </a:solidFill>
              </a:rPr>
              <a:t>portions</a:t>
            </a:r>
            <a:endParaRPr lang="ru-RU" sz="2400" b="1" dirty="0">
              <a:solidFill>
                <a:srgbClr val="CC0000"/>
              </a:solidFill>
            </a:endParaRPr>
          </a:p>
          <a:p>
            <a:endParaRPr lang="ru-RU" dirty="0"/>
          </a:p>
        </p:txBody>
      </p:sp>
    </p:spTree>
    <p:extLst>
      <p:ext uri="{BB962C8B-B14F-4D97-AF65-F5344CB8AC3E}">
        <p14:creationId xmlns:p14="http://schemas.microsoft.com/office/powerpoint/2010/main" val="1972958492"/>
      </p:ext>
    </p:extLst>
  </p:cSld>
  <p:clrMapOvr>
    <a:masterClrMapping/>
  </p:clrMapOvr>
  <p:transition spd="slow">
    <p:push dir="u"/>
  </p:transition>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7</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2" name="Прямоугольник 1"/>
          <p:cNvSpPr/>
          <p:nvPr/>
        </p:nvSpPr>
        <p:spPr>
          <a:xfrm>
            <a:off x="5448300" y="0"/>
            <a:ext cx="3700462" cy="51409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5324138" y="315442"/>
            <a:ext cx="3577309" cy="923330"/>
          </a:xfrm>
          <a:prstGeom prst="rect">
            <a:avLst/>
          </a:prstGeom>
          <a:noFill/>
        </p:spPr>
        <p:txBody>
          <a:bodyPr wrap="square" rtlCol="0">
            <a:spAutoFit/>
          </a:bodyPr>
          <a:lstStyle/>
          <a:p>
            <a:pPr marL="285750" indent="-285750">
              <a:buFont typeface="Arial" panose="020B0604020202020204" pitchFamily="34" charset="0"/>
              <a:buChar char="•"/>
            </a:pPr>
            <a:endParaRPr lang="ru-RU" dirty="0"/>
          </a:p>
          <a:p>
            <a:endParaRPr lang="ru-RU" dirty="0"/>
          </a:p>
          <a:p>
            <a:endParaRPr lang="ru-RU" dirty="0"/>
          </a:p>
        </p:txBody>
      </p:sp>
      <p:sp>
        <p:nvSpPr>
          <p:cNvPr id="5" name="TextBox 4"/>
          <p:cNvSpPr txBox="1"/>
          <p:nvPr/>
        </p:nvSpPr>
        <p:spPr>
          <a:xfrm>
            <a:off x="5676900" y="777107"/>
            <a:ext cx="3365376" cy="1815882"/>
          </a:xfrm>
          <a:prstGeom prst="rect">
            <a:avLst/>
          </a:prstGeom>
          <a:noFill/>
        </p:spPr>
        <p:txBody>
          <a:bodyPr wrap="square" rtlCol="0">
            <a:spAutoFit/>
          </a:bodyPr>
          <a:lstStyle/>
          <a:p>
            <a:r>
              <a:rPr lang="en-US" sz="3200" b="1" dirty="0" smtClean="0"/>
              <a:t>Some diets exclude fruits </a:t>
            </a:r>
          </a:p>
          <a:p>
            <a:endParaRPr lang="ru-RU" sz="2400" b="1" dirty="0"/>
          </a:p>
          <a:p>
            <a:endParaRPr lang="ru-RU" sz="2400" b="1" dirty="0"/>
          </a:p>
        </p:txBody>
      </p:sp>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6" y="2569"/>
            <a:ext cx="5411092" cy="5138360"/>
          </a:xfrm>
          <a:prstGeom prst="rect">
            <a:avLst/>
          </a:prstGeom>
        </p:spPr>
      </p:pic>
    </p:spTree>
    <p:extLst>
      <p:ext uri="{BB962C8B-B14F-4D97-AF65-F5344CB8AC3E}">
        <p14:creationId xmlns:p14="http://schemas.microsoft.com/office/powerpoint/2010/main" val="692340613"/>
      </p:ext>
    </p:extLst>
  </p:cSld>
  <p:clrMapOvr>
    <a:masterClrMapping/>
  </p:clrMapOvr>
  <p:transition spd="slow">
    <p:push dir="u"/>
  </p:transition>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8</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2" name="Прямоугольник 1"/>
          <p:cNvSpPr/>
          <p:nvPr/>
        </p:nvSpPr>
        <p:spPr>
          <a:xfrm>
            <a:off x="5162550" y="0"/>
            <a:ext cx="3986212" cy="51409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5324138" y="315442"/>
            <a:ext cx="3577309" cy="923330"/>
          </a:xfrm>
          <a:prstGeom prst="rect">
            <a:avLst/>
          </a:prstGeom>
          <a:noFill/>
        </p:spPr>
        <p:txBody>
          <a:bodyPr wrap="square" rtlCol="0">
            <a:spAutoFit/>
          </a:bodyPr>
          <a:lstStyle/>
          <a:p>
            <a:pPr marL="285750" indent="-285750">
              <a:buFont typeface="Arial" panose="020B0604020202020204" pitchFamily="34" charset="0"/>
              <a:buChar char="•"/>
            </a:pPr>
            <a:endParaRPr lang="ru-RU" dirty="0"/>
          </a:p>
          <a:p>
            <a:endParaRPr lang="ru-RU" dirty="0"/>
          </a:p>
          <a:p>
            <a:endParaRPr lang="ru-RU" dirty="0"/>
          </a:p>
        </p:txBody>
      </p:sp>
      <p:sp>
        <p:nvSpPr>
          <p:cNvPr id="5" name="TextBox 4"/>
          <p:cNvSpPr txBox="1"/>
          <p:nvPr/>
        </p:nvSpPr>
        <p:spPr>
          <a:xfrm>
            <a:off x="5509875" y="553567"/>
            <a:ext cx="3577309" cy="3293209"/>
          </a:xfrm>
          <a:prstGeom prst="rect">
            <a:avLst/>
          </a:prstGeom>
          <a:noFill/>
        </p:spPr>
        <p:txBody>
          <a:bodyPr wrap="square" rtlCol="0">
            <a:spAutoFit/>
          </a:bodyPr>
          <a:lstStyle/>
          <a:p>
            <a:r>
              <a:rPr lang="en-US" sz="3200" b="1" dirty="0" smtClean="0"/>
              <a:t>Seniors don’t eat enough fruits and vegetables because of common dental problems</a:t>
            </a:r>
            <a:r>
              <a:rPr lang="ru-RU" sz="3200" b="1" dirty="0" smtClean="0"/>
              <a:t>.</a:t>
            </a:r>
          </a:p>
          <a:p>
            <a:endParaRPr lang="ru-RU" sz="2400" b="1" dirty="0"/>
          </a:p>
          <a:p>
            <a:endParaRPr lang="ru-RU" sz="2400" b="1" dirty="0"/>
          </a:p>
        </p:txBody>
      </p:sp>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1" y="1"/>
            <a:ext cx="5205844" cy="5140928"/>
          </a:xfrm>
          <a:prstGeom prst="rect">
            <a:avLst/>
          </a:prstGeom>
          <a:ln>
            <a:noFill/>
          </a:ln>
        </p:spPr>
      </p:pic>
    </p:spTree>
    <p:extLst>
      <p:ext uri="{BB962C8B-B14F-4D97-AF65-F5344CB8AC3E}">
        <p14:creationId xmlns:p14="http://schemas.microsoft.com/office/powerpoint/2010/main" val="3559986717"/>
      </p:ext>
    </p:extLst>
  </p:cSld>
  <p:clrMapOvr>
    <a:masterClrMapping/>
  </p:clrMapOvr>
  <p:transition spd="slow">
    <p:push dir="u"/>
  </p:transition>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9</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2" name="Прямоугольник 1"/>
          <p:cNvSpPr/>
          <p:nvPr/>
        </p:nvSpPr>
        <p:spPr>
          <a:xfrm>
            <a:off x="-9524" y="-3"/>
            <a:ext cx="9153524" cy="5140929"/>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5324138" y="315442"/>
            <a:ext cx="3577309" cy="923330"/>
          </a:xfrm>
          <a:prstGeom prst="rect">
            <a:avLst/>
          </a:prstGeom>
          <a:noFill/>
        </p:spPr>
        <p:txBody>
          <a:bodyPr wrap="square" rtlCol="0">
            <a:spAutoFit/>
          </a:bodyPr>
          <a:lstStyle/>
          <a:p>
            <a:pPr marL="285750" indent="-285750">
              <a:buFont typeface="Arial" panose="020B0604020202020204" pitchFamily="34" charset="0"/>
              <a:buChar char="•"/>
            </a:pPr>
            <a:endParaRPr lang="ru-RU" dirty="0"/>
          </a:p>
          <a:p>
            <a:endParaRPr lang="ru-RU" dirty="0"/>
          </a:p>
          <a:p>
            <a:endParaRPr lang="ru-RU" dirty="0"/>
          </a:p>
        </p:txBody>
      </p:sp>
      <p:sp>
        <p:nvSpPr>
          <p:cNvPr id="10" name="Прямоугольник 9"/>
          <p:cNvSpPr/>
          <p:nvPr/>
        </p:nvSpPr>
        <p:spPr>
          <a:xfrm>
            <a:off x="-9524" y="2569"/>
            <a:ext cx="9158286" cy="152143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TextBox 10"/>
          <p:cNvSpPr txBox="1"/>
          <p:nvPr/>
        </p:nvSpPr>
        <p:spPr>
          <a:xfrm>
            <a:off x="161925" y="219075"/>
            <a:ext cx="8739522" cy="1754326"/>
          </a:xfrm>
          <a:prstGeom prst="rect">
            <a:avLst/>
          </a:prstGeom>
          <a:noFill/>
        </p:spPr>
        <p:txBody>
          <a:bodyPr wrap="square" rtlCol="0">
            <a:spAutoFit/>
          </a:bodyPr>
          <a:lstStyle/>
          <a:p>
            <a:pPr algn="ctr"/>
            <a:r>
              <a:rPr lang="en-US" b="1" dirty="0" smtClean="0">
                <a:solidFill>
                  <a:schemeClr val="bg1"/>
                </a:solidFill>
              </a:rPr>
              <a:t>Fiber is good for intestinal microflora</a:t>
            </a:r>
            <a:r>
              <a:rPr lang="ru-RU" b="1" dirty="0" smtClean="0">
                <a:solidFill>
                  <a:schemeClr val="bg1"/>
                </a:solidFill>
              </a:rPr>
              <a:t>. </a:t>
            </a:r>
            <a:endParaRPr lang="en-US" b="1" dirty="0" smtClean="0">
              <a:solidFill>
                <a:schemeClr val="bg1"/>
              </a:solidFill>
            </a:endParaRPr>
          </a:p>
          <a:p>
            <a:pPr algn="ctr"/>
            <a:r>
              <a:rPr lang="ru-RU" b="1" dirty="0" smtClean="0">
                <a:solidFill>
                  <a:schemeClr val="bg1"/>
                </a:solidFill>
              </a:rPr>
              <a:t/>
            </a:r>
            <a:br>
              <a:rPr lang="ru-RU" b="1" dirty="0" smtClean="0">
                <a:solidFill>
                  <a:schemeClr val="bg1"/>
                </a:solidFill>
              </a:rPr>
            </a:br>
            <a:r>
              <a:rPr lang="en-US" b="1" dirty="0" smtClean="0">
                <a:solidFill>
                  <a:schemeClr val="bg1"/>
                </a:solidFill>
              </a:rPr>
              <a:t>Healthy intestinal activity is an important part of a strong immune system and proper metabolism, which leads to good health, vivacity, youth and beauty.</a:t>
            </a:r>
            <a:endParaRPr lang="ru-RU" b="1" dirty="0" smtClean="0">
              <a:solidFill>
                <a:srgbClr val="FFFF00"/>
              </a:solidFill>
            </a:endParaRPr>
          </a:p>
          <a:p>
            <a:endParaRPr lang="ru-RU" dirty="0" smtClean="0"/>
          </a:p>
          <a:p>
            <a:endParaRPr lang="ru-RU" dirty="0"/>
          </a:p>
        </p:txBody>
      </p:sp>
      <p:pic>
        <p:nvPicPr>
          <p:cNvPr id="14" name="Рисунок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25" y="1958213"/>
            <a:ext cx="2743917" cy="2693162"/>
          </a:xfrm>
          <a:prstGeom prst="rect">
            <a:avLst/>
          </a:prstGeom>
          <a:ln>
            <a:solidFill>
              <a:schemeClr val="accent5"/>
            </a:solidFill>
          </a:ln>
        </p:spPr>
      </p:pic>
      <p:pic>
        <p:nvPicPr>
          <p:cNvPr id="15" name="Рисунок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10732" y="1958211"/>
            <a:ext cx="2841908" cy="2693162"/>
          </a:xfrm>
          <a:prstGeom prst="rect">
            <a:avLst/>
          </a:prstGeom>
          <a:ln>
            <a:solidFill>
              <a:schemeClr val="accent5"/>
            </a:solidFill>
          </a:ln>
        </p:spPr>
      </p:pic>
      <p:pic>
        <p:nvPicPr>
          <p:cNvPr id="18" name="Рисунок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9045" y="1958211"/>
            <a:ext cx="2790330" cy="2693164"/>
          </a:xfrm>
          <a:prstGeom prst="rect">
            <a:avLst/>
          </a:prstGeom>
          <a:ln>
            <a:solidFill>
              <a:schemeClr val="accent5"/>
            </a:solidFill>
          </a:ln>
        </p:spPr>
      </p:pic>
    </p:spTree>
    <p:extLst>
      <p:ext uri="{BB962C8B-B14F-4D97-AF65-F5344CB8AC3E}">
        <p14:creationId xmlns:p14="http://schemas.microsoft.com/office/powerpoint/2010/main" val="3169734178"/>
      </p:ext>
    </p:extLst>
  </p:cSld>
  <p:clrMapOvr>
    <a:masterClrMapping/>
  </p:clrMapOvr>
  <p:transition spd="slow">
    <p:push dir="u"/>
  </p:transition>
  <p:timing>
    <p:tnLst>
      <p:par>
        <p:cTn id="1" dur="indefinite" restart="never" fill="hold"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36204</TotalTime>
  <Words>1974</Words>
  <Application>Microsoft Office PowerPoint</Application>
  <PresentationFormat>Экран (16:9)</PresentationFormat>
  <Paragraphs>338</Paragraphs>
  <Slides>28</Slides>
  <Notes>28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28</vt:i4>
      </vt:variant>
    </vt:vector>
  </HeadingPairs>
  <TitlesOfParts>
    <vt:vector size="37" baseType="lpstr">
      <vt:lpstr>Arial</vt:lpstr>
      <vt:lpstr>Raleway Light</vt:lpstr>
      <vt:lpstr>Calibri Light</vt:lpstr>
      <vt:lpstr>Tahoma</vt:lpstr>
      <vt:lpstr>Roboto Light</vt:lpstr>
      <vt:lpstr>Calibri</vt:lpstr>
      <vt:lpstr>Raleway</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Ergun Kayis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Mirije Shefiti</dc:creator>
  <cp:lastModifiedBy>admin</cp:lastModifiedBy>
  <cp:revision>1636</cp:revision>
  <cp:lastPrinted>2015-03-02T20:38:25Z</cp:lastPrinted>
  <dcterms:created xsi:type="dcterms:W3CDTF">2014-07-08T04:55:45Z</dcterms:created>
  <dcterms:modified xsi:type="dcterms:W3CDTF">2018-10-12T12:37:59Z</dcterms:modified>
</cp:coreProperties>
</file>